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0"/>
  </p:notesMasterIdLst>
  <p:sldIdLst>
    <p:sldId id="256" r:id="rId2"/>
    <p:sldId id="286" r:id="rId3"/>
    <p:sldId id="326" r:id="rId4"/>
    <p:sldId id="345" r:id="rId5"/>
    <p:sldId id="346" r:id="rId6"/>
    <p:sldId id="327" r:id="rId7"/>
    <p:sldId id="339" r:id="rId8"/>
    <p:sldId id="330" r:id="rId9"/>
    <p:sldId id="331" r:id="rId10"/>
    <p:sldId id="332" r:id="rId11"/>
    <p:sldId id="333" r:id="rId12"/>
    <p:sldId id="334" r:id="rId13"/>
    <p:sldId id="335" r:id="rId14"/>
    <p:sldId id="336" r:id="rId15"/>
    <p:sldId id="337" r:id="rId16"/>
    <p:sldId id="338" r:id="rId17"/>
    <p:sldId id="340" r:id="rId18"/>
    <p:sldId id="341" r:id="rId19"/>
    <p:sldId id="343" r:id="rId20"/>
    <p:sldId id="344" r:id="rId21"/>
    <p:sldId id="342" r:id="rId22"/>
    <p:sldId id="347" r:id="rId23"/>
    <p:sldId id="348" r:id="rId24"/>
    <p:sldId id="349" r:id="rId25"/>
    <p:sldId id="350" r:id="rId26"/>
    <p:sldId id="351" r:id="rId27"/>
    <p:sldId id="291" r:id="rId28"/>
    <p:sldId id="259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831"/>
    <p:restoredTop sz="74586"/>
  </p:normalViewPr>
  <p:slideViewPr>
    <p:cSldViewPr snapToGrid="0" snapToObjects="1">
      <p:cViewPr varScale="1">
        <p:scale>
          <a:sx n="69" d="100"/>
          <a:sy n="69" d="100"/>
        </p:scale>
        <p:origin x="208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12/3/20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hatis.techtarget.com/definition/file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searchstorage.techtarget.com/definition/file-system" TargetMode="External"/><Relationship Id="rId4" Type="http://schemas.openxmlformats.org/officeDocument/2006/relationships/hyperlink" Target="https://whatis.techtarget.com/definition/operating-system-OS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flat file system is a system of files in which every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file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 system must have a different name. In Windows 95 and most other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operating system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today, files are managed in a hierarchical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file system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 a hierarchy of directories and subdirectories, each containing a number of files (or subdirectories). The operating system allows more than one file to have the same name as long as it is stored in a different directory. Early versions of the Macintosh and DOS operating systems used a flat file system.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term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flat file directory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used to describe a file directory that can contain only files (no subdirectories).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16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599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151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Unix-like</a:t>
            </a:r>
          </a:p>
          <a:p>
            <a:r>
              <a:rPr lang="en-US" dirty="0"/>
              <a:t>GNU/Linux – </a:t>
            </a:r>
            <a:r>
              <a:rPr lang="en-US" dirty="0" err="1"/>
              <a:t>linux</a:t>
            </a:r>
            <a:r>
              <a:rPr lang="en-US" dirty="0"/>
              <a:t> on kernel, </a:t>
            </a:r>
            <a:r>
              <a:rPr lang="en-US" dirty="0" err="1"/>
              <a:t>ülejäänud</a:t>
            </a:r>
            <a:r>
              <a:rPr lang="en-US" dirty="0"/>
              <a:t> on GNU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559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Kust</a:t>
            </a:r>
            <a:r>
              <a:rPr lang="en-US" dirty="0"/>
              <a:t> </a:t>
            </a:r>
            <a:r>
              <a:rPr lang="en-US" dirty="0" err="1"/>
              <a:t>saab</a:t>
            </a:r>
            <a:r>
              <a:rPr lang="en-US" dirty="0"/>
              <a:t> </a:t>
            </a:r>
            <a:r>
              <a:rPr lang="en-US" dirty="0" err="1"/>
              <a:t>operatsioonisüsteemi</a:t>
            </a:r>
            <a:r>
              <a:rPr lang="en-US" dirty="0"/>
              <a:t>?</a:t>
            </a:r>
          </a:p>
          <a:p>
            <a:r>
              <a:rPr lang="en-US" dirty="0" err="1"/>
              <a:t>Virtuaalmasin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734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5206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46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51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330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67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36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686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16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Esimese</a:t>
            </a:r>
            <a:r>
              <a:rPr lang="en-US" dirty="0"/>
              <a:t> </a:t>
            </a:r>
            <a:r>
              <a:rPr lang="en-US" dirty="0" err="1"/>
              <a:t>puhul</a:t>
            </a:r>
            <a:r>
              <a:rPr lang="en-US" dirty="0"/>
              <a:t> </a:t>
            </a:r>
            <a:r>
              <a:rPr lang="en-US" dirty="0" err="1"/>
              <a:t>eraldab</a:t>
            </a:r>
            <a:r>
              <a:rPr lang="en-US" dirty="0"/>
              <a:t> </a:t>
            </a:r>
            <a:r>
              <a:rPr lang="en-US" dirty="0" err="1"/>
              <a:t>keskprotsessor</a:t>
            </a:r>
            <a:r>
              <a:rPr lang="en-US" dirty="0"/>
              <a:t> </a:t>
            </a:r>
            <a:r>
              <a:rPr lang="en-US" dirty="0" err="1"/>
              <a:t>igale</a:t>
            </a:r>
            <a:r>
              <a:rPr lang="en-US" dirty="0"/>
              <a:t> </a:t>
            </a:r>
            <a:r>
              <a:rPr lang="en-US" dirty="0" err="1"/>
              <a:t>programmile</a:t>
            </a:r>
            <a:r>
              <a:rPr lang="en-US" dirty="0"/>
              <a:t> </a:t>
            </a:r>
            <a:r>
              <a:rPr lang="en-US" dirty="0" err="1"/>
              <a:t>kindlaid</a:t>
            </a:r>
            <a:r>
              <a:rPr lang="en-US" dirty="0"/>
              <a:t> </a:t>
            </a:r>
            <a:r>
              <a:rPr lang="en-US" dirty="0" err="1"/>
              <a:t>ajaintervalle</a:t>
            </a:r>
            <a:endParaRPr lang="en-US" dirty="0"/>
          </a:p>
          <a:p>
            <a:r>
              <a:rPr lang="en-US" dirty="0" err="1"/>
              <a:t>teise</a:t>
            </a:r>
            <a:r>
              <a:rPr lang="en-US" dirty="0"/>
              <a:t> </a:t>
            </a:r>
            <a:r>
              <a:rPr lang="en-US" dirty="0" err="1"/>
              <a:t>puhul</a:t>
            </a:r>
            <a:r>
              <a:rPr lang="en-US" dirty="0"/>
              <a:t> </a:t>
            </a:r>
            <a:r>
              <a:rPr lang="en-US" dirty="0" err="1"/>
              <a:t>juhib</a:t>
            </a:r>
            <a:r>
              <a:rPr lang="en-US" dirty="0"/>
              <a:t> </a:t>
            </a:r>
            <a:r>
              <a:rPr lang="en-US" dirty="0" err="1"/>
              <a:t>iga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ise</a:t>
            </a:r>
            <a:r>
              <a:rPr lang="en-US" dirty="0"/>
              <a:t> </a:t>
            </a:r>
            <a:r>
              <a:rPr lang="en-US" dirty="0" err="1"/>
              <a:t>keskprotsessorit</a:t>
            </a:r>
            <a:r>
              <a:rPr lang="en-US" dirty="0"/>
              <a:t> </a:t>
            </a:r>
            <a:r>
              <a:rPr lang="en-US" dirty="0" err="1"/>
              <a:t>nii</a:t>
            </a:r>
            <a:r>
              <a:rPr lang="en-US" dirty="0"/>
              <a:t> </a:t>
            </a:r>
            <a:r>
              <a:rPr lang="en-US" dirty="0" err="1"/>
              <a:t>kaua</a:t>
            </a:r>
            <a:r>
              <a:rPr lang="en-US" dirty="0"/>
              <a:t>, </a:t>
            </a:r>
            <a:r>
              <a:rPr lang="en-US" dirty="0" err="1"/>
              <a:t>kui</a:t>
            </a:r>
            <a:r>
              <a:rPr lang="en-US" dirty="0"/>
              <a:t> ta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vajab</a:t>
            </a:r>
            <a:r>
              <a:rPr lang="en-US" dirty="0"/>
              <a:t>.</a:t>
            </a:r>
          </a:p>
          <a:p>
            <a:r>
              <a:rPr lang="en-US" dirty="0" err="1"/>
              <a:t>Kui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keskprotsessorit</a:t>
            </a:r>
            <a:r>
              <a:rPr lang="en-US" dirty="0"/>
              <a:t> </a:t>
            </a:r>
            <a:r>
              <a:rPr lang="en-US" dirty="0" err="1"/>
              <a:t>parajasti</a:t>
            </a:r>
            <a:r>
              <a:rPr lang="en-US" dirty="0"/>
              <a:t> </a:t>
            </a:r>
            <a:r>
              <a:rPr lang="en-US" dirty="0" err="1"/>
              <a:t>ei</a:t>
            </a:r>
            <a:r>
              <a:rPr lang="en-US" dirty="0"/>
              <a:t> </a:t>
            </a:r>
            <a:r>
              <a:rPr lang="en-US" dirty="0" err="1"/>
              <a:t>vaja</a:t>
            </a:r>
            <a:r>
              <a:rPr lang="en-US" dirty="0"/>
              <a:t>, </a:t>
            </a:r>
            <a:r>
              <a:rPr lang="en-US" dirty="0" err="1"/>
              <a:t>siis</a:t>
            </a:r>
            <a:r>
              <a:rPr lang="en-US" dirty="0"/>
              <a:t> </a:t>
            </a:r>
            <a:r>
              <a:rPr lang="en-US" dirty="0" err="1"/>
              <a:t>võib</a:t>
            </a:r>
            <a:r>
              <a:rPr lang="en-US" dirty="0"/>
              <a:t> ta </a:t>
            </a:r>
            <a:r>
              <a:rPr lang="en-US" dirty="0" err="1"/>
              <a:t>lubada</a:t>
            </a:r>
            <a:r>
              <a:rPr lang="en-US" dirty="0"/>
              <a:t> </a:t>
            </a:r>
            <a:r>
              <a:rPr lang="en-US" dirty="0" err="1"/>
              <a:t>mõnel</a:t>
            </a:r>
            <a:r>
              <a:rPr lang="en-US" dirty="0"/>
              <a:t> </a:t>
            </a:r>
            <a:r>
              <a:rPr lang="en-US" dirty="0" err="1"/>
              <a:t>teisel</a:t>
            </a:r>
            <a:r>
              <a:rPr lang="en-US" dirty="0"/>
              <a:t> </a:t>
            </a:r>
            <a:r>
              <a:rPr lang="en-US" dirty="0" err="1"/>
              <a:t>programmil</a:t>
            </a:r>
            <a:r>
              <a:rPr lang="en-US" dirty="0"/>
              <a:t>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ajutiselt</a:t>
            </a:r>
            <a:r>
              <a:rPr lang="en-US" dirty="0"/>
              <a:t> </a:t>
            </a:r>
            <a:r>
              <a:rPr lang="en-US" dirty="0" err="1"/>
              <a:t>kasutada</a:t>
            </a:r>
            <a:r>
              <a:rPr lang="en-US" dirty="0"/>
              <a:t>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52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00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opedia.com/TERM/O/operating_system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teach-ict.com/2016/GCSE_Computing/AQA_8520/3_4_computer_systems/344_systems_architecture/memory/miniweb/pg7.htm" TargetMode="External"/><Relationship Id="rId4" Type="http://schemas.openxmlformats.org/officeDocument/2006/relationships/hyperlink" Target="http://www.tlu.ee/~nullyks/opsys_slaidid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n-US" dirty="0" err="1"/>
              <a:t>MRT@TLU.ee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07C9A-BD9F-7C47-BCEF-8CFE0525F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protsessihaldus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A6E86-FC4A-CC4E-A453-CDE6C8E11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Multitegumtöötlus</a:t>
            </a:r>
            <a:r>
              <a:rPr lang="en-US" dirty="0"/>
              <a:t>, </a:t>
            </a:r>
            <a:r>
              <a:rPr lang="en-US" dirty="0" err="1"/>
              <a:t>multitegumtöö</a:t>
            </a:r>
            <a:r>
              <a:rPr lang="en-US" dirty="0"/>
              <a:t> - </a:t>
            </a:r>
            <a:r>
              <a:rPr lang="en-US" dirty="0" err="1"/>
              <a:t>arvuti</a:t>
            </a:r>
            <a:r>
              <a:rPr lang="en-US" dirty="0"/>
              <a:t> </a:t>
            </a:r>
            <a:r>
              <a:rPr lang="en-US" dirty="0" err="1"/>
              <a:t>selline</a:t>
            </a:r>
            <a:r>
              <a:rPr lang="en-US" dirty="0"/>
              <a:t> </a:t>
            </a:r>
            <a:r>
              <a:rPr lang="en-US" dirty="0" err="1"/>
              <a:t>töö</a:t>
            </a:r>
            <a:r>
              <a:rPr lang="en-US" dirty="0"/>
              <a:t>, </a:t>
            </a:r>
            <a:r>
              <a:rPr lang="en-US" dirty="0" err="1"/>
              <a:t>kus</a:t>
            </a:r>
            <a:r>
              <a:rPr lang="en-US" dirty="0"/>
              <a:t> </a:t>
            </a:r>
            <a:r>
              <a:rPr lang="en-US" dirty="0" err="1"/>
              <a:t>kaht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enamat</a:t>
            </a:r>
            <a:r>
              <a:rPr lang="en-US" dirty="0"/>
              <a:t> </a:t>
            </a:r>
            <a:r>
              <a:rPr lang="en-US" dirty="0" err="1"/>
              <a:t>tegumit</a:t>
            </a:r>
            <a:r>
              <a:rPr lang="en-US" dirty="0"/>
              <a:t> (</a:t>
            </a:r>
            <a:r>
              <a:rPr lang="en-US" dirty="0" err="1"/>
              <a:t>programmi</a:t>
            </a:r>
            <a:r>
              <a:rPr lang="en-US" dirty="0"/>
              <a:t>) </a:t>
            </a:r>
            <a:r>
              <a:rPr lang="en-US" dirty="0" err="1"/>
              <a:t>täidetakse</a:t>
            </a:r>
            <a:r>
              <a:rPr lang="en-US" dirty="0"/>
              <a:t> </a:t>
            </a:r>
            <a:r>
              <a:rPr lang="en-US" dirty="0" err="1"/>
              <a:t>samaaegselt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vaheldumisi</a:t>
            </a:r>
            <a:r>
              <a:rPr lang="en-US" dirty="0"/>
              <a:t>. </a:t>
            </a:r>
          </a:p>
          <a:p>
            <a:r>
              <a:rPr lang="en-US" dirty="0" err="1"/>
              <a:t>Multitegumtöö</a:t>
            </a:r>
            <a:r>
              <a:rPr lang="en-US" dirty="0"/>
              <a:t> </a:t>
            </a:r>
            <a:r>
              <a:rPr lang="en-US" dirty="0" err="1"/>
              <a:t>korral</a:t>
            </a:r>
            <a:r>
              <a:rPr lang="en-US" dirty="0"/>
              <a:t> </a:t>
            </a:r>
            <a:r>
              <a:rPr lang="en-US" dirty="0" err="1"/>
              <a:t>käib</a:t>
            </a:r>
            <a:r>
              <a:rPr lang="en-US" dirty="0"/>
              <a:t> </a:t>
            </a:r>
            <a:r>
              <a:rPr lang="en-US" dirty="0" err="1"/>
              <a:t>ümberlülitumine</a:t>
            </a:r>
            <a:r>
              <a:rPr lang="en-US" dirty="0"/>
              <a:t> </a:t>
            </a:r>
            <a:r>
              <a:rPr lang="en-US" dirty="0" err="1"/>
              <a:t>ühe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täitmiselt</a:t>
            </a:r>
            <a:r>
              <a:rPr lang="en-US" dirty="0"/>
              <a:t> </a:t>
            </a:r>
            <a:r>
              <a:rPr lang="en-US" dirty="0" err="1"/>
              <a:t>teisele</a:t>
            </a:r>
            <a:r>
              <a:rPr lang="en-US" dirty="0"/>
              <a:t> </a:t>
            </a:r>
            <a:r>
              <a:rPr lang="en-US" dirty="0" err="1"/>
              <a:t>nii</a:t>
            </a:r>
            <a:r>
              <a:rPr lang="en-US" dirty="0"/>
              <a:t> </a:t>
            </a:r>
            <a:r>
              <a:rPr lang="en-US" dirty="0" err="1"/>
              <a:t>kiiresti</a:t>
            </a:r>
            <a:r>
              <a:rPr lang="en-US" dirty="0"/>
              <a:t>, et </a:t>
            </a:r>
            <a:r>
              <a:rPr lang="en-US" dirty="0" err="1"/>
              <a:t>jääb</a:t>
            </a:r>
            <a:r>
              <a:rPr lang="en-US" dirty="0"/>
              <a:t> </a:t>
            </a:r>
            <a:r>
              <a:rPr lang="en-US" dirty="0" err="1"/>
              <a:t>mulje</a:t>
            </a:r>
            <a:r>
              <a:rPr lang="en-US" dirty="0"/>
              <a:t>, </a:t>
            </a:r>
            <a:r>
              <a:rPr lang="en-US" dirty="0" err="1"/>
              <a:t>nagu</a:t>
            </a:r>
            <a:r>
              <a:rPr lang="en-US" dirty="0"/>
              <a:t> </a:t>
            </a:r>
            <a:r>
              <a:rPr lang="en-US" dirty="0" err="1"/>
              <a:t>täidetaks</a:t>
            </a:r>
            <a:r>
              <a:rPr lang="en-US" dirty="0"/>
              <a:t> </a:t>
            </a:r>
            <a:r>
              <a:rPr lang="en-US" dirty="0" err="1"/>
              <a:t>kõiki</a:t>
            </a:r>
            <a:r>
              <a:rPr lang="en-US" dirty="0"/>
              <a:t> </a:t>
            </a:r>
            <a:r>
              <a:rPr lang="en-US" dirty="0" err="1"/>
              <a:t>programme</a:t>
            </a:r>
            <a:r>
              <a:rPr lang="en-US" dirty="0"/>
              <a:t> </a:t>
            </a:r>
            <a:r>
              <a:rPr lang="en-US" dirty="0" err="1"/>
              <a:t>korraga</a:t>
            </a:r>
            <a:r>
              <a:rPr lang="en-US" dirty="0"/>
              <a:t>.</a:t>
            </a:r>
          </a:p>
          <a:p>
            <a:r>
              <a:rPr lang="en-US" dirty="0"/>
              <a:t>On </a:t>
            </a:r>
            <a:r>
              <a:rPr lang="en-US" dirty="0" err="1"/>
              <a:t>olemas</a:t>
            </a:r>
            <a:r>
              <a:rPr lang="en-US" dirty="0"/>
              <a:t> </a:t>
            </a:r>
            <a:r>
              <a:rPr lang="en-US" dirty="0" err="1"/>
              <a:t>kaht</a:t>
            </a:r>
            <a:r>
              <a:rPr lang="en-US" dirty="0"/>
              <a:t> </a:t>
            </a:r>
            <a:r>
              <a:rPr lang="en-US" dirty="0" err="1"/>
              <a:t>liiki</a:t>
            </a:r>
            <a:r>
              <a:rPr lang="en-US" dirty="0"/>
              <a:t> </a:t>
            </a:r>
            <a:r>
              <a:rPr lang="en-US" dirty="0" err="1"/>
              <a:t>multitegumtööd</a:t>
            </a:r>
            <a:endParaRPr lang="en-US" dirty="0"/>
          </a:p>
          <a:p>
            <a:pPr lvl="1"/>
            <a:r>
              <a:rPr lang="en-US" dirty="0" err="1"/>
              <a:t>tõrjuv</a:t>
            </a:r>
            <a:r>
              <a:rPr lang="en-US" dirty="0"/>
              <a:t> (</a:t>
            </a:r>
            <a:r>
              <a:rPr lang="en-US" dirty="0" err="1"/>
              <a:t>eelistusega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mittetõrjuv</a:t>
            </a:r>
            <a:r>
              <a:rPr lang="en-US" dirty="0"/>
              <a:t> (</a:t>
            </a:r>
            <a:r>
              <a:rPr lang="en-US" dirty="0" err="1"/>
              <a:t>võrdõiguslik</a:t>
            </a:r>
            <a:r>
              <a:rPr lang="en-US" dirty="0"/>
              <a:t>).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317A8-3FD9-D74F-A5ED-D83A1FC91214}"/>
              </a:ext>
            </a:extLst>
          </p:cNvPr>
          <p:cNvSpPr txBox="1"/>
          <p:nvPr/>
        </p:nvSpPr>
        <p:spPr>
          <a:xfrm>
            <a:off x="1141412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637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6584-2787-0343-BCF7-F67657833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Mäluhaldus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64974-EA0E-6F41-9BEF-3CC649CF5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Mitmesugused</a:t>
            </a:r>
            <a:r>
              <a:rPr lang="en-US" dirty="0"/>
              <a:t> </a:t>
            </a:r>
            <a:r>
              <a:rPr lang="en-US" dirty="0" err="1"/>
              <a:t>meetodid</a:t>
            </a:r>
            <a:r>
              <a:rPr lang="en-US" dirty="0"/>
              <a:t> </a:t>
            </a:r>
            <a:r>
              <a:rPr lang="en-US" dirty="0" err="1"/>
              <a:t>andmete</a:t>
            </a:r>
            <a:r>
              <a:rPr lang="en-US" dirty="0"/>
              <a:t> ja </a:t>
            </a:r>
            <a:r>
              <a:rPr lang="en-US" dirty="0" err="1"/>
              <a:t>programmide</a:t>
            </a:r>
            <a:r>
              <a:rPr lang="en-US" dirty="0"/>
              <a:t> </a:t>
            </a:r>
            <a:r>
              <a:rPr lang="en-US" dirty="0" err="1"/>
              <a:t>salvestamiseks</a:t>
            </a:r>
            <a:r>
              <a:rPr lang="en-US" dirty="0"/>
              <a:t> </a:t>
            </a:r>
            <a:r>
              <a:rPr lang="en-US" dirty="0" err="1"/>
              <a:t>mällu</a:t>
            </a:r>
            <a:r>
              <a:rPr lang="en-US" dirty="0"/>
              <a:t>, </a:t>
            </a:r>
            <a:r>
              <a:rPr lang="en-US" dirty="0" err="1"/>
              <a:t>nende</a:t>
            </a:r>
            <a:r>
              <a:rPr lang="en-US" dirty="0"/>
              <a:t> </a:t>
            </a:r>
            <a:r>
              <a:rPr lang="en-US" dirty="0" err="1"/>
              <a:t>asukoha</a:t>
            </a:r>
            <a:r>
              <a:rPr lang="en-US" dirty="0"/>
              <a:t> </a:t>
            </a:r>
            <a:r>
              <a:rPr lang="en-US" dirty="0" err="1"/>
              <a:t>meelespidamiseks</a:t>
            </a:r>
            <a:r>
              <a:rPr lang="en-US" dirty="0"/>
              <a:t> ja </a:t>
            </a:r>
            <a:r>
              <a:rPr lang="en-US" dirty="0" err="1"/>
              <a:t>mäluruumi</a:t>
            </a:r>
            <a:r>
              <a:rPr lang="en-US" dirty="0"/>
              <a:t> </a:t>
            </a:r>
            <a:r>
              <a:rPr lang="en-US" dirty="0" err="1"/>
              <a:t>tühjendamiseks</a:t>
            </a:r>
            <a:r>
              <a:rPr lang="en-US" dirty="0"/>
              <a:t>, </a:t>
            </a:r>
            <a:r>
              <a:rPr lang="en-US" dirty="0" err="1"/>
              <a:t>kui</a:t>
            </a:r>
            <a:r>
              <a:rPr lang="en-US" dirty="0"/>
              <a:t> </a:t>
            </a:r>
            <a:r>
              <a:rPr lang="en-US" dirty="0" err="1"/>
              <a:t>neid</a:t>
            </a:r>
            <a:r>
              <a:rPr lang="en-US" dirty="0"/>
              <a:t> </a:t>
            </a:r>
            <a:r>
              <a:rPr lang="en-US" dirty="0" err="1"/>
              <a:t>enam</a:t>
            </a:r>
            <a:r>
              <a:rPr lang="en-US" dirty="0"/>
              <a:t> </a:t>
            </a:r>
            <a:r>
              <a:rPr lang="en-US" dirty="0" err="1"/>
              <a:t>vaja</a:t>
            </a:r>
            <a:r>
              <a:rPr lang="en-US" dirty="0"/>
              <a:t> pole.</a:t>
            </a:r>
          </a:p>
          <a:p>
            <a:r>
              <a:rPr lang="en-US" dirty="0" err="1"/>
              <a:t>Mäluhalduse</a:t>
            </a:r>
            <a:r>
              <a:rPr lang="en-US" dirty="0"/>
              <a:t> </a:t>
            </a:r>
            <a:r>
              <a:rPr lang="en-US" dirty="0" err="1"/>
              <a:t>hulka</a:t>
            </a:r>
            <a:r>
              <a:rPr lang="en-US" dirty="0"/>
              <a:t> </a:t>
            </a:r>
            <a:r>
              <a:rPr lang="en-US" dirty="0" err="1"/>
              <a:t>kuuluvad</a:t>
            </a:r>
            <a:r>
              <a:rPr lang="en-US" dirty="0"/>
              <a:t> ka </a:t>
            </a:r>
            <a:r>
              <a:rPr lang="en-US" dirty="0" err="1"/>
              <a:t>virtuaalmälu</a:t>
            </a:r>
            <a:r>
              <a:rPr lang="en-US" dirty="0"/>
              <a:t>, </a:t>
            </a:r>
            <a:r>
              <a:rPr lang="en-US" dirty="0" err="1"/>
              <a:t>plokikommutatsiooni</a:t>
            </a:r>
            <a:r>
              <a:rPr lang="en-US" dirty="0"/>
              <a:t> ja </a:t>
            </a:r>
            <a:r>
              <a:rPr lang="en-US" dirty="0" err="1"/>
              <a:t>mälukaitse</a:t>
            </a:r>
            <a:r>
              <a:rPr lang="en-US" dirty="0"/>
              <a:t> </a:t>
            </a:r>
            <a:r>
              <a:rPr lang="en-US" dirty="0" err="1"/>
              <a:t>meetodid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DE0908-8D3C-C14C-8E5F-4D7F2DBB4308}"/>
              </a:ext>
            </a:extLst>
          </p:cNvPr>
          <p:cNvSpPr txBox="1"/>
          <p:nvPr/>
        </p:nvSpPr>
        <p:spPr>
          <a:xfrm>
            <a:off x="1141412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94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5550B-CFAB-0444-8C24-BF6A9DDE6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Virtuaalmälu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FD19A-44EC-C449-91C3-8778B7CAD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495901" cy="3057299"/>
          </a:xfrm>
        </p:spPr>
        <p:txBody>
          <a:bodyPr/>
          <a:lstStyle/>
          <a:p>
            <a:r>
              <a:rPr lang="en-US" dirty="0" err="1"/>
              <a:t>Kujutletav</a:t>
            </a:r>
            <a:r>
              <a:rPr lang="en-US" dirty="0"/>
              <a:t> </a:t>
            </a:r>
            <a:r>
              <a:rPr lang="en-US" dirty="0" err="1"/>
              <a:t>mälupiirkond</a:t>
            </a:r>
            <a:r>
              <a:rPr lang="en-US" dirty="0"/>
              <a:t>, </a:t>
            </a:r>
            <a:r>
              <a:rPr lang="en-US" dirty="0" err="1"/>
              <a:t>millest</a:t>
            </a:r>
            <a:r>
              <a:rPr lang="en-US" dirty="0"/>
              <a:t> </a:t>
            </a:r>
            <a:r>
              <a:rPr lang="en-US" dirty="0" err="1"/>
              <a:t>osa</a:t>
            </a:r>
            <a:r>
              <a:rPr lang="en-US" dirty="0"/>
              <a:t> </a:t>
            </a:r>
            <a:r>
              <a:rPr lang="en-US" dirty="0" err="1"/>
              <a:t>paikneb</a:t>
            </a:r>
            <a:r>
              <a:rPr lang="en-US" dirty="0"/>
              <a:t> </a:t>
            </a:r>
            <a:r>
              <a:rPr lang="en-US" dirty="0" err="1"/>
              <a:t>muutmälus</a:t>
            </a:r>
            <a:r>
              <a:rPr lang="en-US" dirty="0"/>
              <a:t> ja </a:t>
            </a:r>
            <a:r>
              <a:rPr lang="en-US" dirty="0" err="1"/>
              <a:t>osa</a:t>
            </a:r>
            <a:r>
              <a:rPr lang="en-US" dirty="0"/>
              <a:t> </a:t>
            </a:r>
            <a:r>
              <a:rPr lang="en-US" dirty="0" err="1"/>
              <a:t>kõvakettal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3A4730-C136-C849-87C9-F34F75783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785" y="1127937"/>
            <a:ext cx="6275626" cy="46021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3E8222-1B4C-8F47-8849-12889A999B13}"/>
              </a:ext>
            </a:extLst>
          </p:cNvPr>
          <p:cNvSpPr txBox="1"/>
          <p:nvPr/>
        </p:nvSpPr>
        <p:spPr>
          <a:xfrm>
            <a:off x="1141413" y="5921689"/>
            <a:ext cx="1174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www.vallaste.ee</a:t>
            </a:r>
            <a:endParaRPr lang="en-US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96936A-E65D-5D46-8AE4-A3A2C105D9A7}"/>
              </a:ext>
            </a:extLst>
          </p:cNvPr>
          <p:cNvSpPr/>
          <p:nvPr/>
        </p:nvSpPr>
        <p:spPr>
          <a:xfrm>
            <a:off x="4771785" y="5916316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www.teach-ict.com</a:t>
            </a:r>
            <a:r>
              <a:rPr lang="en-US" sz="1200" dirty="0"/>
              <a:t>/2016/images/diagrams/</a:t>
            </a:r>
            <a:r>
              <a:rPr lang="en-US" sz="1200" dirty="0" err="1"/>
              <a:t>memory_virtualmemory.png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51485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DB597-0518-A641-AD0A-9F51C0D1F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Mälukaitse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9D4EF-8C0D-9747-B78A-D53963E8D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Tehnika</a:t>
            </a:r>
            <a:r>
              <a:rPr lang="en-US" dirty="0"/>
              <a:t>, mis </a:t>
            </a:r>
            <a:r>
              <a:rPr lang="en-US" dirty="0" err="1"/>
              <a:t>keelab</a:t>
            </a:r>
            <a:r>
              <a:rPr lang="en-US" dirty="0"/>
              <a:t> </a:t>
            </a:r>
            <a:r>
              <a:rPr lang="en-US" dirty="0" err="1"/>
              <a:t>ühel</a:t>
            </a:r>
            <a:r>
              <a:rPr lang="en-US" dirty="0"/>
              <a:t> </a:t>
            </a:r>
            <a:r>
              <a:rPr lang="en-US" dirty="0" err="1"/>
              <a:t>programmil</a:t>
            </a:r>
            <a:r>
              <a:rPr lang="en-US" dirty="0"/>
              <a:t> </a:t>
            </a:r>
            <a:r>
              <a:rPr lang="en-US" dirty="0" err="1"/>
              <a:t>juhuslikult</a:t>
            </a:r>
            <a:r>
              <a:rPr lang="en-US" dirty="0"/>
              <a:t> </a:t>
            </a:r>
            <a:r>
              <a:rPr lang="en-US" dirty="0" err="1"/>
              <a:t>vahele</a:t>
            </a:r>
            <a:r>
              <a:rPr lang="en-US" dirty="0"/>
              <a:t> </a:t>
            </a:r>
            <a:r>
              <a:rPr lang="en-US" dirty="0" err="1"/>
              <a:t>segada</a:t>
            </a:r>
            <a:r>
              <a:rPr lang="en-US" dirty="0"/>
              <a:t> </a:t>
            </a:r>
            <a:r>
              <a:rPr lang="en-US" dirty="0" err="1"/>
              <a:t>teise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töösse</a:t>
            </a:r>
            <a:r>
              <a:rPr lang="en-US" dirty="0"/>
              <a:t>. </a:t>
            </a:r>
            <a:r>
              <a:rPr lang="en-US" dirty="0" err="1"/>
              <a:t>Mitmesuguseid</a:t>
            </a:r>
            <a:r>
              <a:rPr lang="en-US" dirty="0"/>
              <a:t> </a:t>
            </a:r>
            <a:r>
              <a:rPr lang="en-US" dirty="0" err="1"/>
              <a:t>võtteid</a:t>
            </a:r>
            <a:r>
              <a:rPr lang="en-US" dirty="0"/>
              <a:t> </a:t>
            </a:r>
            <a:r>
              <a:rPr lang="en-US" dirty="0" err="1"/>
              <a:t>kasutades</a:t>
            </a:r>
            <a:r>
              <a:rPr lang="en-US" dirty="0"/>
              <a:t> </a:t>
            </a:r>
            <a:r>
              <a:rPr lang="en-US" dirty="0" err="1"/>
              <a:t>luuakse</a:t>
            </a:r>
            <a:r>
              <a:rPr lang="en-US" dirty="0"/>
              <a:t> </a:t>
            </a:r>
            <a:r>
              <a:rPr lang="en-US" dirty="0" err="1"/>
              <a:t>mälus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ümber</a:t>
            </a:r>
            <a:r>
              <a:rPr lang="en-US" dirty="0"/>
              <a:t> </a:t>
            </a:r>
            <a:r>
              <a:rPr lang="en-US" dirty="0" err="1"/>
              <a:t>kaitsepiir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programmis</a:t>
            </a:r>
            <a:r>
              <a:rPr lang="en-US" dirty="0"/>
              <a:t> </a:t>
            </a:r>
            <a:r>
              <a:rPr lang="en-US" dirty="0" err="1"/>
              <a:t>sisalduvatel</a:t>
            </a:r>
            <a:r>
              <a:rPr lang="en-US" dirty="0"/>
              <a:t> </a:t>
            </a:r>
            <a:r>
              <a:rPr lang="en-US" dirty="0" err="1"/>
              <a:t>käskudel</a:t>
            </a:r>
            <a:r>
              <a:rPr lang="en-US" dirty="0"/>
              <a:t> </a:t>
            </a:r>
            <a:r>
              <a:rPr lang="en-US" dirty="0" err="1"/>
              <a:t>keelatakse</a:t>
            </a:r>
            <a:r>
              <a:rPr lang="en-US" dirty="0"/>
              <a:t> </a:t>
            </a:r>
            <a:r>
              <a:rPr lang="en-US" dirty="0" err="1"/>
              <a:t>viidata</a:t>
            </a:r>
            <a:r>
              <a:rPr lang="en-US" dirty="0"/>
              <a:t> </a:t>
            </a:r>
            <a:r>
              <a:rPr lang="en-US" dirty="0" err="1"/>
              <a:t>andmetele</a:t>
            </a:r>
            <a:r>
              <a:rPr lang="en-US" dirty="0"/>
              <a:t> </a:t>
            </a:r>
            <a:r>
              <a:rPr lang="en-US" dirty="0" err="1"/>
              <a:t>väljaspool</a:t>
            </a:r>
            <a:r>
              <a:rPr lang="en-US" dirty="0"/>
              <a:t>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piiri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3C34D-5FF7-614F-BEDB-C51C73534E68}"/>
              </a:ext>
            </a:extLst>
          </p:cNvPr>
          <p:cNvSpPr txBox="1"/>
          <p:nvPr/>
        </p:nvSpPr>
        <p:spPr>
          <a:xfrm>
            <a:off x="1141413" y="5921689"/>
            <a:ext cx="1174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www.vallaste.ee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47896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51EB8-CEA6-9C48-941A-6263267B0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Failisüsteem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EB3D4-C1BB-004E-AF85-1740B9073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Meetod</a:t>
            </a:r>
            <a:r>
              <a:rPr lang="en-US" dirty="0"/>
              <a:t> </a:t>
            </a:r>
            <a:r>
              <a:rPr lang="en-US" dirty="0" err="1"/>
              <a:t>failide</a:t>
            </a:r>
            <a:r>
              <a:rPr lang="en-US" dirty="0"/>
              <a:t> ja </a:t>
            </a:r>
            <a:r>
              <a:rPr lang="en-US" dirty="0" err="1"/>
              <a:t>neis</a:t>
            </a:r>
            <a:r>
              <a:rPr lang="en-US" dirty="0"/>
              <a:t> </a:t>
            </a:r>
            <a:r>
              <a:rPr lang="en-US" dirty="0" err="1"/>
              <a:t>sisalduvate</a:t>
            </a:r>
            <a:r>
              <a:rPr lang="en-US" dirty="0"/>
              <a:t> </a:t>
            </a:r>
            <a:r>
              <a:rPr lang="en-US" dirty="0" err="1"/>
              <a:t>andmete</a:t>
            </a:r>
            <a:r>
              <a:rPr lang="en-US" dirty="0"/>
              <a:t> </a:t>
            </a:r>
            <a:r>
              <a:rPr lang="en-US" dirty="0" err="1"/>
              <a:t>organiseerimiseks</a:t>
            </a:r>
            <a:r>
              <a:rPr lang="en-US" dirty="0"/>
              <a:t> </a:t>
            </a:r>
            <a:r>
              <a:rPr lang="en-US" dirty="0" err="1"/>
              <a:t>salvestusseadmetes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Lame vs </a:t>
            </a:r>
            <a:r>
              <a:rPr lang="en-US" dirty="0" err="1"/>
              <a:t>hierarhiline</a:t>
            </a:r>
            <a:r>
              <a:rPr lang="en-US" dirty="0"/>
              <a:t> </a:t>
            </a:r>
            <a:r>
              <a:rPr lang="en-US" dirty="0" err="1"/>
              <a:t>failisüsteem</a:t>
            </a:r>
            <a:endParaRPr lang="en-US" dirty="0"/>
          </a:p>
          <a:p>
            <a:r>
              <a:rPr lang="en-US" dirty="0" err="1"/>
              <a:t>Failisüsteeme</a:t>
            </a:r>
            <a:r>
              <a:rPr lang="en-US" dirty="0"/>
              <a:t> </a:t>
            </a:r>
            <a:r>
              <a:rPr lang="en-US" dirty="0" err="1"/>
              <a:t>võib</a:t>
            </a:r>
            <a:r>
              <a:rPr lang="en-US" dirty="0"/>
              <a:t> </a:t>
            </a:r>
            <a:r>
              <a:rPr lang="en-US" dirty="0" err="1"/>
              <a:t>jaotada</a:t>
            </a:r>
            <a:r>
              <a:rPr lang="en-US" dirty="0"/>
              <a:t> </a:t>
            </a:r>
            <a:r>
              <a:rPr lang="en-US" dirty="0" err="1"/>
              <a:t>salvestusseadmete</a:t>
            </a:r>
            <a:r>
              <a:rPr lang="en-US" dirty="0"/>
              <a:t> </a:t>
            </a:r>
            <a:r>
              <a:rPr lang="en-US" dirty="0" err="1"/>
              <a:t>tüüpide</a:t>
            </a:r>
            <a:r>
              <a:rPr lang="en-US" dirty="0"/>
              <a:t> </a:t>
            </a:r>
            <a:r>
              <a:rPr lang="en-US" dirty="0" err="1"/>
              <a:t>kaupa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Kõvaketta</a:t>
            </a:r>
            <a:r>
              <a:rPr lang="en-US" dirty="0"/>
              <a:t> </a:t>
            </a:r>
            <a:r>
              <a:rPr lang="en-US" dirty="0" err="1"/>
              <a:t>failisüsteemid</a:t>
            </a:r>
            <a:r>
              <a:rPr lang="en-US" dirty="0"/>
              <a:t>, </a:t>
            </a:r>
            <a:r>
              <a:rPr lang="en-US" dirty="0" err="1"/>
              <a:t>lindi</a:t>
            </a:r>
            <a:r>
              <a:rPr lang="en-US" dirty="0"/>
              <a:t> </a:t>
            </a:r>
            <a:r>
              <a:rPr lang="en-US" dirty="0" err="1"/>
              <a:t>failisüsteemid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.</a:t>
            </a:r>
          </a:p>
          <a:p>
            <a:r>
              <a:rPr lang="en-US" dirty="0" err="1"/>
              <a:t>Tuntumad</a:t>
            </a:r>
            <a:r>
              <a:rPr lang="en-US" dirty="0"/>
              <a:t> </a:t>
            </a:r>
            <a:r>
              <a:rPr lang="en-US" dirty="0" err="1"/>
              <a:t>kõvakettafailisüsteemid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ext4, FAT32, NTFS</a:t>
            </a:r>
          </a:p>
        </p:txBody>
      </p:sp>
    </p:spTree>
    <p:extLst>
      <p:ext uri="{BB962C8B-B14F-4D97-AF65-F5344CB8AC3E}">
        <p14:creationId xmlns:p14="http://schemas.microsoft.com/office/powerpoint/2010/main" val="632491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le system">
            <a:extLst>
              <a:ext uri="{FF2B5EF4-FFF2-40B4-BE49-F238E27FC236}">
                <a16:creationId xmlns:a16="http://schemas.microsoft.com/office/drawing/2014/main" id="{D00A123A-F63E-8248-A1A7-6163CEE19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861" y="1624843"/>
            <a:ext cx="8179041" cy="4351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EB066A-4EB8-794B-A667-EDDA6426C264}"/>
              </a:ext>
            </a:extLst>
          </p:cNvPr>
          <p:cNvSpPr txBox="1"/>
          <p:nvPr/>
        </p:nvSpPr>
        <p:spPr>
          <a:xfrm>
            <a:off x="1300861" y="5984049"/>
            <a:ext cx="5221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https://</a:t>
            </a:r>
            <a:r>
              <a:rPr lang="en-GB" sz="1200" dirty="0" err="1"/>
              <a:t>www.isumsoft.com</a:t>
            </a:r>
            <a:r>
              <a:rPr lang="en-GB" sz="1200" dirty="0"/>
              <a:t>/it/</a:t>
            </a:r>
            <a:r>
              <a:rPr lang="en-GB" sz="1200" dirty="0" err="1"/>
              <a:t>wp</a:t>
            </a:r>
            <a:r>
              <a:rPr lang="en-GB" sz="1200" dirty="0"/>
              <a:t>-content/uploads/2018/06/drive-file-</a:t>
            </a:r>
            <a:r>
              <a:rPr lang="en-GB" sz="1200" dirty="0" err="1"/>
              <a:t>system.png</a:t>
            </a:r>
            <a:endParaRPr lang="en-EE" sz="12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E41759-7A6E-2341-8C3B-226A5EBB5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861" y="146273"/>
            <a:ext cx="9905998" cy="1478570"/>
          </a:xfrm>
        </p:spPr>
        <p:txBody>
          <a:bodyPr/>
          <a:lstStyle/>
          <a:p>
            <a:r>
              <a:rPr lang="en-US" dirty="0" err="1"/>
              <a:t>Failisüsteemide</a:t>
            </a:r>
            <a:r>
              <a:rPr lang="en-US" dirty="0"/>
              <a:t> </a:t>
            </a:r>
            <a:r>
              <a:rPr lang="en-US" dirty="0" err="1"/>
              <a:t>võrdlus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779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C2C85-BDDF-7249-AFDA-A4E5C8EF5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Protsesside</a:t>
            </a:r>
            <a:r>
              <a:rPr lang="en-US" dirty="0"/>
              <a:t> ja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vaheline</a:t>
            </a:r>
            <a:r>
              <a:rPr lang="en-US" dirty="0"/>
              <a:t> </a:t>
            </a:r>
            <a:r>
              <a:rPr lang="en-US" dirty="0" err="1"/>
              <a:t>kommunikatsioon</a:t>
            </a:r>
            <a:r>
              <a:rPr lang="en-US" dirty="0"/>
              <a:t> ja i/o (input/output)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3EC19-D365-1A45-A9E2-1BCD6E363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err="1"/>
              <a:t>Draiver</a:t>
            </a:r>
            <a:r>
              <a:rPr lang="en-US" sz="3200" dirty="0"/>
              <a:t>: </a:t>
            </a:r>
            <a:r>
              <a:rPr lang="en-US" sz="3200" dirty="0" err="1"/>
              <a:t>tarkvara</a:t>
            </a:r>
            <a:r>
              <a:rPr lang="en-US" sz="3200" dirty="0"/>
              <a:t>, mis </a:t>
            </a:r>
            <a:r>
              <a:rPr lang="en-US" sz="3200" dirty="0" err="1"/>
              <a:t>võimaldab</a:t>
            </a:r>
            <a:r>
              <a:rPr lang="en-US" sz="3200" dirty="0"/>
              <a:t> </a:t>
            </a:r>
            <a:r>
              <a:rPr lang="en-US" sz="3200" dirty="0" err="1"/>
              <a:t>protsessidel</a:t>
            </a:r>
            <a:r>
              <a:rPr lang="en-US" sz="3200" dirty="0"/>
              <a:t> (</a:t>
            </a:r>
            <a:r>
              <a:rPr lang="en-US" sz="3200" dirty="0" err="1"/>
              <a:t>programmidel</a:t>
            </a:r>
            <a:r>
              <a:rPr lang="en-US" sz="3200" dirty="0"/>
              <a:t>) </a:t>
            </a:r>
            <a:r>
              <a:rPr lang="en-US" sz="3200" dirty="0" err="1"/>
              <a:t>suhelda</a:t>
            </a:r>
            <a:r>
              <a:rPr lang="en-US" sz="3200" dirty="0"/>
              <a:t> </a:t>
            </a:r>
            <a:r>
              <a:rPr lang="en-US" sz="3200" dirty="0" err="1"/>
              <a:t>riistvaraseadmetega</a:t>
            </a:r>
            <a:r>
              <a:rPr lang="en-US" sz="3200" dirty="0"/>
              <a:t>.</a:t>
            </a:r>
          </a:p>
          <a:p>
            <a:r>
              <a:rPr lang="en-US" sz="3200" dirty="0"/>
              <a:t>I/O </a:t>
            </a:r>
            <a:r>
              <a:rPr lang="en-US" sz="3200" dirty="0" err="1"/>
              <a:t>kitsamalt</a:t>
            </a:r>
            <a:r>
              <a:rPr lang="en-US" sz="3200" dirty="0"/>
              <a:t>: </a:t>
            </a:r>
            <a:r>
              <a:rPr lang="en-US" sz="3200" dirty="0" err="1"/>
              <a:t>andmevahetus</a:t>
            </a:r>
            <a:r>
              <a:rPr lang="en-US" sz="3200" dirty="0"/>
              <a:t> </a:t>
            </a:r>
            <a:r>
              <a:rPr lang="en-US" sz="3200" dirty="0" err="1"/>
              <a:t>arvutisüsteemi</a:t>
            </a:r>
            <a:r>
              <a:rPr lang="en-US" sz="3200" dirty="0"/>
              <a:t> ja </a:t>
            </a:r>
            <a:r>
              <a:rPr lang="en-US" sz="3200" dirty="0" err="1"/>
              <a:t>kasutaja</a:t>
            </a:r>
            <a:r>
              <a:rPr lang="en-US" sz="3200" dirty="0"/>
              <a:t> </a:t>
            </a:r>
            <a:r>
              <a:rPr lang="en-US" sz="3200" dirty="0" err="1"/>
              <a:t>või</a:t>
            </a:r>
            <a:r>
              <a:rPr lang="en-US" sz="3200" dirty="0"/>
              <a:t> </a:t>
            </a:r>
            <a:r>
              <a:rPr lang="en-US" sz="3200" dirty="0" err="1"/>
              <a:t>välise</a:t>
            </a:r>
            <a:r>
              <a:rPr lang="en-US" sz="3200" dirty="0"/>
              <a:t> </a:t>
            </a:r>
            <a:r>
              <a:rPr lang="en-US" sz="3200" dirty="0" err="1"/>
              <a:t>süsteemi</a:t>
            </a:r>
            <a:r>
              <a:rPr lang="en-US" sz="3200" dirty="0"/>
              <a:t> </a:t>
            </a:r>
            <a:r>
              <a:rPr lang="en-US" sz="3200" dirty="0" err="1"/>
              <a:t>vahel</a:t>
            </a:r>
            <a:r>
              <a:rPr lang="en-US" sz="3200" dirty="0"/>
              <a:t>. </a:t>
            </a:r>
          </a:p>
          <a:p>
            <a:r>
              <a:rPr lang="en-US" sz="3200" dirty="0"/>
              <a:t>I/O </a:t>
            </a:r>
            <a:r>
              <a:rPr lang="en-US" sz="3200" dirty="0" err="1"/>
              <a:t>laiemalt</a:t>
            </a:r>
            <a:r>
              <a:rPr lang="en-US" sz="3200" dirty="0"/>
              <a:t>: </a:t>
            </a:r>
            <a:r>
              <a:rPr lang="en-US" sz="3200" dirty="0" err="1"/>
              <a:t>igasugune</a:t>
            </a:r>
            <a:r>
              <a:rPr lang="en-US" sz="3200" dirty="0"/>
              <a:t> </a:t>
            </a:r>
            <a:r>
              <a:rPr lang="en-US" sz="3200" dirty="0" err="1"/>
              <a:t>andmevahetus</a:t>
            </a:r>
            <a:r>
              <a:rPr lang="en-US" sz="3200" dirty="0"/>
              <a:t> </a:t>
            </a:r>
            <a:r>
              <a:rPr lang="en-US" sz="3200" dirty="0" err="1"/>
              <a:t>arvutisüsteemi</a:t>
            </a:r>
            <a:r>
              <a:rPr lang="en-US" sz="3200" dirty="0"/>
              <a:t> sees (</a:t>
            </a:r>
            <a:r>
              <a:rPr lang="en-US" sz="3200" dirty="0" err="1"/>
              <a:t>seadmete</a:t>
            </a:r>
            <a:r>
              <a:rPr lang="en-US" sz="3200" dirty="0"/>
              <a:t> </a:t>
            </a:r>
            <a:r>
              <a:rPr lang="en-US" sz="3200" dirty="0" err="1"/>
              <a:t>vahel</a:t>
            </a:r>
            <a:r>
              <a:rPr lang="en-US" sz="3200" dirty="0"/>
              <a:t>). – </a:t>
            </a:r>
            <a:r>
              <a:rPr lang="en-US" sz="3200" dirty="0" err="1"/>
              <a:t>Seadmetevahelised</a:t>
            </a:r>
            <a:r>
              <a:rPr lang="en-US" sz="3200" dirty="0"/>
              <a:t> </a:t>
            </a:r>
            <a:r>
              <a:rPr lang="en-US" sz="3200" dirty="0" err="1"/>
              <a:t>liidesed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16011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CD72B-4C96-1449-B473-B20A95AD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Levinumad</a:t>
            </a:r>
            <a:r>
              <a:rPr lang="en-US" dirty="0"/>
              <a:t> </a:t>
            </a:r>
            <a:r>
              <a:rPr lang="en-US" dirty="0" err="1"/>
              <a:t>operatsioonisüsteemid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43FD41-6A1F-CA48-A1EE-B5C6A044D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Millised</a:t>
            </a:r>
            <a:r>
              <a:rPr lang="en-US" dirty="0"/>
              <a:t> on </a:t>
            </a:r>
            <a:r>
              <a:rPr lang="en-US" dirty="0" err="1"/>
              <a:t>kõige</a:t>
            </a:r>
            <a:r>
              <a:rPr lang="en-US" dirty="0"/>
              <a:t> </a:t>
            </a:r>
            <a:r>
              <a:rPr lang="en-US" dirty="0" err="1"/>
              <a:t>levinumad</a:t>
            </a:r>
            <a:r>
              <a:rPr lang="en-US" dirty="0"/>
              <a:t> </a:t>
            </a:r>
            <a:r>
              <a:rPr lang="en-US" dirty="0" err="1"/>
              <a:t>operatsioonisüsteemid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68945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47974E-F487-F045-855A-4D829B9006B4}"/>
              </a:ext>
            </a:extLst>
          </p:cNvPr>
          <p:cNvSpPr txBox="1"/>
          <p:nvPr/>
        </p:nvSpPr>
        <p:spPr>
          <a:xfrm>
            <a:off x="1143001" y="6188143"/>
            <a:ext cx="4125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gs.statcounter.com</a:t>
            </a:r>
            <a:r>
              <a:rPr lang="en-GB" dirty="0"/>
              <a:t>/</a:t>
            </a:r>
            <a:r>
              <a:rPr lang="en-GB" dirty="0" err="1"/>
              <a:t>os</a:t>
            </a:r>
            <a:r>
              <a:rPr lang="en-GB" dirty="0"/>
              <a:t>-market-share</a:t>
            </a:r>
            <a:endParaRPr lang="en-E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95E3DC-D4BB-154F-8FB4-C360A6B28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1" y="1140475"/>
            <a:ext cx="10042848" cy="504766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9D6B342-C907-F34A-BC76-C582E032D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482" y="-338095"/>
            <a:ext cx="9905998" cy="1478570"/>
          </a:xfrm>
        </p:spPr>
        <p:txBody>
          <a:bodyPr/>
          <a:lstStyle/>
          <a:p>
            <a:r>
              <a:rPr lang="en-US" dirty="0" err="1"/>
              <a:t>Levinumad</a:t>
            </a:r>
            <a:r>
              <a:rPr lang="en-US" dirty="0"/>
              <a:t> desktop </a:t>
            </a:r>
            <a:r>
              <a:rPr lang="en-US" dirty="0" err="1"/>
              <a:t>operatsioonisüsteemid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833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5040-B3AA-E543-9D33-C3B0EDEC3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231631"/>
            <a:ext cx="9905998" cy="1478570"/>
          </a:xfrm>
        </p:spPr>
        <p:txBody>
          <a:bodyPr/>
          <a:lstStyle/>
          <a:p>
            <a:r>
              <a:rPr lang="en-US" dirty="0" err="1"/>
              <a:t>Levinumad</a:t>
            </a:r>
            <a:r>
              <a:rPr lang="en-US" dirty="0"/>
              <a:t> desktop </a:t>
            </a:r>
            <a:r>
              <a:rPr lang="en-US" dirty="0" err="1"/>
              <a:t>operatsioonisüsteemid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718DDA-BB1F-964D-9A5D-A39B73725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973495"/>
            <a:ext cx="9905998" cy="4978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4B3EEE-E2EA-A647-B036-FFAB2736E91F}"/>
              </a:ext>
            </a:extLst>
          </p:cNvPr>
          <p:cNvSpPr txBox="1"/>
          <p:nvPr/>
        </p:nvSpPr>
        <p:spPr>
          <a:xfrm>
            <a:off x="1141412" y="6206804"/>
            <a:ext cx="4125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gs.statcounter.com</a:t>
            </a:r>
            <a:r>
              <a:rPr lang="en-GB" dirty="0"/>
              <a:t>/</a:t>
            </a:r>
            <a:r>
              <a:rPr lang="en-GB" dirty="0" err="1"/>
              <a:t>os</a:t>
            </a:r>
            <a:r>
              <a:rPr lang="en-GB" dirty="0"/>
              <a:t>-market-share</a:t>
            </a:r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3910221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Tänane</a:t>
            </a:r>
            <a:r>
              <a:rPr lang="en-US" dirty="0"/>
              <a:t> </a:t>
            </a:r>
            <a:r>
              <a:rPr lang="en-US" dirty="0" err="1"/>
              <a:t>tund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3600" dirty="0"/>
              <a:t>Test </a:t>
            </a:r>
            <a:r>
              <a:rPr lang="en-US" sz="3600" dirty="0" err="1"/>
              <a:t>eelmiste</a:t>
            </a:r>
            <a:r>
              <a:rPr lang="en-US" sz="3600" dirty="0"/>
              <a:t> </a:t>
            </a:r>
            <a:r>
              <a:rPr lang="en-US" sz="3600" dirty="0" err="1"/>
              <a:t>kordade</a:t>
            </a:r>
            <a:r>
              <a:rPr lang="en-US" sz="3600" dirty="0"/>
              <a:t> </a:t>
            </a:r>
            <a:r>
              <a:rPr lang="en-US" sz="3600" dirty="0" err="1"/>
              <a:t>materjali</a:t>
            </a:r>
            <a:r>
              <a:rPr lang="en-US" sz="3600" dirty="0"/>
              <a:t> </a:t>
            </a:r>
            <a:r>
              <a:rPr lang="en-US" sz="3600" dirty="0" err="1"/>
              <a:t>kohta</a:t>
            </a:r>
            <a:endParaRPr lang="en-US" sz="3600" dirty="0"/>
          </a:p>
          <a:p>
            <a:r>
              <a:rPr lang="en-US" sz="3600" dirty="0" err="1"/>
              <a:t>Kodutööde</a:t>
            </a:r>
            <a:r>
              <a:rPr lang="en-US" sz="3600" dirty="0"/>
              <a:t> </a:t>
            </a:r>
            <a:r>
              <a:rPr lang="en-US" sz="3600" dirty="0" err="1"/>
              <a:t>esitlused</a:t>
            </a:r>
            <a:endParaRPr lang="en-US" sz="3600" dirty="0"/>
          </a:p>
          <a:p>
            <a:r>
              <a:rPr lang="en-US" sz="3600" dirty="0" err="1"/>
              <a:t>Operatsioonisüsteemid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09FEA-D9C5-6F42-950E-947241CC2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64bit vs 32bit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9EB2F-D202-2141-88FB-4A1740097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64bit OS </a:t>
            </a:r>
            <a:r>
              <a:rPr lang="en-US" dirty="0" err="1"/>
              <a:t>ei</a:t>
            </a:r>
            <a:r>
              <a:rPr lang="en-US" dirty="0"/>
              <a:t> </a:t>
            </a:r>
            <a:r>
              <a:rPr lang="en-US" dirty="0" err="1"/>
              <a:t>tööta</a:t>
            </a:r>
            <a:r>
              <a:rPr lang="en-US" dirty="0"/>
              <a:t> 32bit </a:t>
            </a:r>
            <a:r>
              <a:rPr lang="en-US" dirty="0" err="1"/>
              <a:t>protsessoriga</a:t>
            </a:r>
            <a:r>
              <a:rPr lang="en-US" dirty="0"/>
              <a:t> </a:t>
            </a:r>
            <a:r>
              <a:rPr lang="en-US" dirty="0" err="1"/>
              <a:t>arvutis</a:t>
            </a:r>
            <a:endParaRPr lang="en-US" dirty="0"/>
          </a:p>
          <a:p>
            <a:r>
              <a:rPr lang="en-US" dirty="0"/>
              <a:t>64bit </a:t>
            </a:r>
            <a:r>
              <a:rPr lang="en-US" dirty="0" err="1"/>
              <a:t>tarkvara</a:t>
            </a:r>
            <a:r>
              <a:rPr lang="en-US" dirty="0"/>
              <a:t> </a:t>
            </a:r>
            <a:r>
              <a:rPr lang="en-US" dirty="0" err="1"/>
              <a:t>ei</a:t>
            </a:r>
            <a:r>
              <a:rPr lang="en-US" dirty="0"/>
              <a:t> </a:t>
            </a:r>
            <a:r>
              <a:rPr lang="en-US" dirty="0" err="1"/>
              <a:t>tööta</a:t>
            </a:r>
            <a:r>
              <a:rPr lang="en-US" dirty="0"/>
              <a:t> 32bit </a:t>
            </a:r>
            <a:r>
              <a:rPr lang="en-US" dirty="0" err="1"/>
              <a:t>operatsioonisüsteemil</a:t>
            </a:r>
            <a:endParaRPr lang="en-US" dirty="0"/>
          </a:p>
          <a:p>
            <a:r>
              <a:rPr lang="en-US" dirty="0"/>
              <a:t>32bit </a:t>
            </a:r>
            <a:r>
              <a:rPr lang="en-US" dirty="0" err="1"/>
              <a:t>tarkvara</a:t>
            </a:r>
            <a:r>
              <a:rPr lang="en-US" dirty="0"/>
              <a:t> </a:t>
            </a:r>
            <a:r>
              <a:rPr lang="en-US" dirty="0" err="1"/>
              <a:t>enamasti</a:t>
            </a:r>
            <a:r>
              <a:rPr lang="en-US" dirty="0"/>
              <a:t> </a:t>
            </a:r>
            <a:r>
              <a:rPr lang="en-US" dirty="0" err="1"/>
              <a:t>töötab</a:t>
            </a:r>
            <a:r>
              <a:rPr lang="en-US" dirty="0"/>
              <a:t> 64bit </a:t>
            </a:r>
            <a:r>
              <a:rPr lang="en-US" dirty="0" err="1"/>
              <a:t>operatsioonisüsteemil</a:t>
            </a:r>
            <a:endParaRPr lang="en-US" dirty="0"/>
          </a:p>
          <a:p>
            <a:r>
              <a:rPr lang="en-US" dirty="0"/>
              <a:t>32bit OS </a:t>
            </a:r>
            <a:r>
              <a:rPr lang="en-US" dirty="0" err="1"/>
              <a:t>oskab</a:t>
            </a:r>
            <a:r>
              <a:rPr lang="en-US" dirty="0"/>
              <a:t> </a:t>
            </a:r>
            <a:r>
              <a:rPr lang="en-US" dirty="0" err="1"/>
              <a:t>kasutada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4GB </a:t>
            </a:r>
            <a:r>
              <a:rPr lang="en-US" dirty="0" err="1"/>
              <a:t>mälu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318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4EB97-DF11-A14D-9BB8-DEAD29420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Milline</a:t>
            </a:r>
            <a:r>
              <a:rPr lang="en-US" dirty="0"/>
              <a:t> </a:t>
            </a:r>
            <a:r>
              <a:rPr lang="en-US" dirty="0" err="1"/>
              <a:t>operatsioonisüsteem</a:t>
            </a:r>
            <a:r>
              <a:rPr lang="en-US" dirty="0"/>
              <a:t> on </a:t>
            </a:r>
            <a:r>
              <a:rPr lang="en-US" dirty="0" err="1"/>
              <a:t>õige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BDA13-AF0F-7944-A06C-EBDAE289A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Reaalselt</a:t>
            </a:r>
            <a:r>
              <a:rPr lang="en-US" dirty="0"/>
              <a:t> </a:t>
            </a:r>
            <a:r>
              <a:rPr lang="en-US" dirty="0" err="1"/>
              <a:t>arvestatavad</a:t>
            </a:r>
            <a:r>
              <a:rPr lang="en-US" dirty="0"/>
              <a:t> </a:t>
            </a:r>
            <a:r>
              <a:rPr lang="en-US" dirty="0" err="1"/>
              <a:t>tegurid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Kasutamisharjumused</a:t>
            </a:r>
            <a:endParaRPr lang="en-US" dirty="0"/>
          </a:p>
          <a:p>
            <a:pPr lvl="1"/>
            <a:r>
              <a:rPr lang="en-US" dirty="0"/>
              <a:t>Hind</a:t>
            </a:r>
          </a:p>
          <a:p>
            <a:pPr lvl="1"/>
            <a:r>
              <a:rPr lang="en-US" dirty="0" err="1"/>
              <a:t>Olemasolev</a:t>
            </a:r>
            <a:r>
              <a:rPr lang="en-US" dirty="0"/>
              <a:t> </a:t>
            </a:r>
            <a:r>
              <a:rPr lang="en-US" dirty="0" err="1"/>
              <a:t>tarkvara</a:t>
            </a:r>
            <a:endParaRPr lang="en-US" dirty="0"/>
          </a:p>
          <a:p>
            <a:pPr lvl="1"/>
            <a:r>
              <a:rPr lang="en-US" dirty="0" err="1"/>
              <a:t>Ühilduvus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286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7F197-0D9E-6048-9785-BBD419294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Virtuaalmasin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539C4-D8D9-244D-AE15-257482099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 err="1"/>
              <a:t>Füüsilise</a:t>
            </a:r>
            <a:r>
              <a:rPr lang="en-GB" sz="2800" dirty="0"/>
              <a:t> </a:t>
            </a:r>
            <a:r>
              <a:rPr lang="en-GB" sz="2800" dirty="0" err="1"/>
              <a:t>arvuti</a:t>
            </a:r>
            <a:r>
              <a:rPr lang="en-GB" sz="2800" dirty="0"/>
              <a:t> </a:t>
            </a:r>
            <a:r>
              <a:rPr lang="en-GB" sz="2800" dirty="0" err="1"/>
              <a:t>tarkvaraline</a:t>
            </a:r>
            <a:r>
              <a:rPr lang="en-GB" sz="2800" dirty="0"/>
              <a:t> </a:t>
            </a:r>
            <a:r>
              <a:rPr lang="en-GB" sz="2800" dirty="0" err="1"/>
              <a:t>realisatsioon</a:t>
            </a:r>
            <a:r>
              <a:rPr lang="en-GB" sz="2800" dirty="0"/>
              <a:t> </a:t>
            </a:r>
            <a:r>
              <a:rPr lang="en-GB" sz="2800" dirty="0" err="1"/>
              <a:t>mille</a:t>
            </a:r>
            <a:r>
              <a:rPr lang="en-GB" sz="2800" dirty="0"/>
              <a:t> </a:t>
            </a:r>
            <a:r>
              <a:rPr lang="en-GB" sz="2800" dirty="0" err="1"/>
              <a:t>komponentidel</a:t>
            </a:r>
            <a:r>
              <a:rPr lang="en-GB" sz="2800" dirty="0"/>
              <a:t> </a:t>
            </a:r>
            <a:r>
              <a:rPr lang="en-GB" sz="2800" dirty="0" err="1"/>
              <a:t>ei</a:t>
            </a:r>
            <a:r>
              <a:rPr lang="en-GB" sz="2800" dirty="0"/>
              <a:t> ole </a:t>
            </a:r>
            <a:r>
              <a:rPr lang="en-GB" sz="2800" dirty="0" err="1"/>
              <a:t>üks-ühele</a:t>
            </a:r>
            <a:r>
              <a:rPr lang="en-GB" sz="2800" dirty="0"/>
              <a:t> </a:t>
            </a:r>
            <a:r>
              <a:rPr lang="en-GB" sz="2800" dirty="0" err="1"/>
              <a:t>seost</a:t>
            </a:r>
            <a:r>
              <a:rPr lang="en-GB" sz="2800" dirty="0"/>
              <a:t> </a:t>
            </a:r>
            <a:r>
              <a:rPr lang="en-GB" sz="2800" dirty="0" err="1"/>
              <a:t>riistvarakomponentidega</a:t>
            </a:r>
            <a:r>
              <a:rPr lang="en-GB" sz="2800" dirty="0"/>
              <a:t>, </a:t>
            </a:r>
            <a:r>
              <a:rPr lang="en-GB" sz="2800" dirty="0" err="1"/>
              <a:t>millel</a:t>
            </a:r>
            <a:r>
              <a:rPr lang="en-GB" sz="2800" dirty="0"/>
              <a:t> </a:t>
            </a:r>
            <a:r>
              <a:rPr lang="en-GB" sz="2800" dirty="0" err="1"/>
              <a:t>virtuaalmasin</a:t>
            </a:r>
            <a:r>
              <a:rPr lang="en-GB" sz="2800" dirty="0"/>
              <a:t> </a:t>
            </a:r>
            <a:r>
              <a:rPr lang="en-GB" sz="2800" dirty="0" err="1"/>
              <a:t>töötab</a:t>
            </a:r>
            <a:r>
              <a:rPr lang="en-GB" sz="2800" dirty="0"/>
              <a:t>.</a:t>
            </a:r>
            <a:endParaRPr lang="en-GB" dirty="0"/>
          </a:p>
          <a:p>
            <a:pPr lvl="1"/>
            <a:r>
              <a:rPr lang="en-GB" sz="2400" dirty="0" err="1"/>
              <a:t>Protsessi</a:t>
            </a:r>
            <a:r>
              <a:rPr lang="en-GB" sz="2400" dirty="0"/>
              <a:t> </a:t>
            </a:r>
            <a:r>
              <a:rPr lang="en-GB" sz="2400" dirty="0" err="1"/>
              <a:t>virtuaalmasin</a:t>
            </a:r>
            <a:r>
              <a:rPr lang="en-GB" sz="2400" dirty="0"/>
              <a:t> – </a:t>
            </a:r>
            <a:r>
              <a:rPr lang="en-GB" sz="2400" dirty="0" err="1"/>
              <a:t>ühe</a:t>
            </a:r>
            <a:r>
              <a:rPr lang="en-GB" sz="2400" dirty="0"/>
              <a:t> </a:t>
            </a:r>
            <a:r>
              <a:rPr lang="en-GB" sz="2400" dirty="0" err="1"/>
              <a:t>protsessi</a:t>
            </a:r>
            <a:r>
              <a:rPr lang="en-GB" sz="2400" dirty="0"/>
              <a:t> </a:t>
            </a:r>
            <a:r>
              <a:rPr lang="en-GB" sz="2400" dirty="0" err="1"/>
              <a:t>jaoks</a:t>
            </a:r>
            <a:r>
              <a:rPr lang="en-GB" sz="2400" dirty="0"/>
              <a:t> </a:t>
            </a:r>
            <a:r>
              <a:rPr lang="en-GB" sz="2400" dirty="0" err="1"/>
              <a:t>mõeldud</a:t>
            </a:r>
            <a:r>
              <a:rPr lang="en-GB" sz="2400" dirty="0"/>
              <a:t> </a:t>
            </a:r>
            <a:r>
              <a:rPr lang="en-GB" sz="2400" dirty="0" err="1"/>
              <a:t>virtuaalmasin</a:t>
            </a:r>
            <a:r>
              <a:rPr lang="en-GB" sz="2400" dirty="0"/>
              <a:t>.</a:t>
            </a:r>
          </a:p>
          <a:p>
            <a:pPr lvl="1"/>
            <a:r>
              <a:rPr lang="en-GB" sz="2400" dirty="0" err="1"/>
              <a:t>Süsteemi</a:t>
            </a:r>
            <a:r>
              <a:rPr lang="en-GB" sz="2400" dirty="0"/>
              <a:t> </a:t>
            </a:r>
            <a:r>
              <a:rPr lang="en-GB" sz="2400" dirty="0" err="1"/>
              <a:t>virtuaalmasin</a:t>
            </a:r>
            <a:r>
              <a:rPr lang="en-GB" sz="2400" dirty="0"/>
              <a:t> – </a:t>
            </a:r>
            <a:r>
              <a:rPr lang="en-GB" sz="2400" dirty="0" err="1"/>
              <a:t>emuleerib</a:t>
            </a:r>
            <a:r>
              <a:rPr lang="en-GB" sz="2400" dirty="0"/>
              <a:t> </a:t>
            </a:r>
            <a:r>
              <a:rPr lang="en-GB" sz="2400" dirty="0" err="1"/>
              <a:t>tervet</a:t>
            </a:r>
            <a:r>
              <a:rPr lang="en-GB" sz="2400" dirty="0"/>
              <a:t> </a:t>
            </a:r>
            <a:r>
              <a:rPr lang="en-GB" sz="2400" dirty="0" err="1"/>
              <a:t>arvutisüsteemi</a:t>
            </a:r>
            <a:r>
              <a:rPr lang="en-GB" sz="2400" dirty="0"/>
              <a:t>, </a:t>
            </a:r>
            <a:r>
              <a:rPr lang="en-GB" sz="2400" dirty="0" err="1"/>
              <a:t>võimaldab</a:t>
            </a:r>
            <a:r>
              <a:rPr lang="en-GB" sz="2400" dirty="0"/>
              <a:t> </a:t>
            </a:r>
            <a:r>
              <a:rPr lang="en-GB" sz="2400" dirty="0" err="1"/>
              <a:t>käivitada</a:t>
            </a:r>
            <a:r>
              <a:rPr lang="en-GB" sz="2400" dirty="0"/>
              <a:t> </a:t>
            </a:r>
            <a:r>
              <a:rPr lang="en-GB" sz="2400" dirty="0" err="1"/>
              <a:t>operatsioonisüsteeme</a:t>
            </a:r>
            <a:r>
              <a:rPr lang="en-GB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15805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A2209-1023-FD4D-8183-26D39C93C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Virtuaalmasina plussid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7EA8E-03D6-0643-8F7E-47B2EDDCD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 err="1"/>
              <a:t>Mitu</a:t>
            </a:r>
            <a:r>
              <a:rPr lang="en-GB" sz="3200" dirty="0"/>
              <a:t> </a:t>
            </a:r>
            <a:r>
              <a:rPr lang="en-GB" sz="3200" dirty="0" err="1"/>
              <a:t>operatsioonisüsteemi</a:t>
            </a:r>
            <a:r>
              <a:rPr lang="en-GB" sz="3200" dirty="0"/>
              <a:t> </a:t>
            </a:r>
            <a:r>
              <a:rPr lang="en-GB" sz="3200" dirty="0" err="1"/>
              <a:t>korraga</a:t>
            </a:r>
            <a:r>
              <a:rPr lang="en-GB" sz="3200" dirty="0"/>
              <a:t> </a:t>
            </a:r>
            <a:r>
              <a:rPr lang="en-GB" sz="3200" dirty="0" err="1"/>
              <a:t>ühes</a:t>
            </a:r>
            <a:r>
              <a:rPr lang="en-GB" sz="3200" dirty="0"/>
              <a:t> </a:t>
            </a:r>
            <a:r>
              <a:rPr lang="en-GB" sz="3200" dirty="0" err="1"/>
              <a:t>masinas</a:t>
            </a:r>
            <a:endParaRPr lang="en-GB" sz="3200" dirty="0"/>
          </a:p>
          <a:p>
            <a:r>
              <a:rPr lang="en-GB" sz="3200" dirty="0" err="1"/>
              <a:t>Virtualiseerida</a:t>
            </a:r>
            <a:r>
              <a:rPr lang="en-GB" sz="3200" dirty="0"/>
              <a:t> </a:t>
            </a:r>
            <a:r>
              <a:rPr lang="en-GB" sz="3200" dirty="0" err="1"/>
              <a:t>saab</a:t>
            </a:r>
            <a:r>
              <a:rPr lang="en-GB" sz="3200" dirty="0"/>
              <a:t> </a:t>
            </a:r>
            <a:r>
              <a:rPr lang="en-GB" sz="3200" dirty="0" err="1"/>
              <a:t>reaalsest</a:t>
            </a:r>
            <a:r>
              <a:rPr lang="en-GB" sz="3200" dirty="0"/>
              <a:t> </a:t>
            </a:r>
            <a:r>
              <a:rPr lang="en-GB" sz="3200" dirty="0" err="1"/>
              <a:t>erinevat</a:t>
            </a:r>
            <a:r>
              <a:rPr lang="en-GB" sz="3200" dirty="0"/>
              <a:t> </a:t>
            </a:r>
            <a:r>
              <a:rPr lang="en-GB" sz="3200" dirty="0" err="1"/>
              <a:t>riistvara</a:t>
            </a:r>
            <a:endParaRPr lang="en-GB" sz="3200" dirty="0"/>
          </a:p>
          <a:p>
            <a:r>
              <a:rPr lang="en-GB" sz="3200" dirty="0" err="1"/>
              <a:t>Varundus</a:t>
            </a:r>
            <a:r>
              <a:rPr lang="en-GB" sz="3200" dirty="0"/>
              <a:t>, </a:t>
            </a:r>
            <a:r>
              <a:rPr lang="en-GB" sz="3200" dirty="0" err="1"/>
              <a:t>tõrkekindlus</a:t>
            </a:r>
            <a:r>
              <a:rPr lang="en-GB" sz="3200" dirty="0"/>
              <a:t>, </a:t>
            </a:r>
            <a:r>
              <a:rPr lang="en-GB" sz="3200" dirty="0" err="1"/>
              <a:t>operatsioonisüsteemide</a:t>
            </a:r>
            <a:r>
              <a:rPr lang="en-GB" sz="3200" dirty="0"/>
              <a:t> </a:t>
            </a:r>
            <a:r>
              <a:rPr lang="en-GB" sz="3200" dirty="0" err="1"/>
              <a:t>kolimine</a:t>
            </a:r>
            <a:endParaRPr lang="en-GB" sz="3200" dirty="0"/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32372385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BE146-E5A1-2447-9492-FE81ADCFC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Hüperviisor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C5228-BC48-DE44-B9E0-6315F876E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err="1"/>
              <a:t>Tarkvara</a:t>
            </a:r>
            <a:r>
              <a:rPr lang="en-GB" sz="3200" dirty="0"/>
              <a:t>, mis </a:t>
            </a:r>
            <a:r>
              <a:rPr lang="en-GB" sz="3200" dirty="0" err="1"/>
              <a:t>võimaldab</a:t>
            </a:r>
            <a:r>
              <a:rPr lang="en-GB" sz="3200" dirty="0"/>
              <a:t> </a:t>
            </a:r>
            <a:r>
              <a:rPr lang="en-GB" sz="3200" dirty="0" err="1"/>
              <a:t>virtuaalmasina</a:t>
            </a:r>
            <a:r>
              <a:rPr lang="en-GB" sz="3200" dirty="0"/>
              <a:t> </a:t>
            </a:r>
            <a:r>
              <a:rPr lang="en-GB" sz="3200" dirty="0" err="1"/>
              <a:t>tööd</a:t>
            </a:r>
            <a:r>
              <a:rPr lang="en-GB" sz="3200" dirty="0"/>
              <a:t> </a:t>
            </a:r>
            <a:r>
              <a:rPr lang="en-GB" sz="3200" dirty="0" err="1"/>
              <a:t>ja</a:t>
            </a:r>
            <a:r>
              <a:rPr lang="en-GB" sz="3200" dirty="0"/>
              <a:t> </a:t>
            </a:r>
            <a:r>
              <a:rPr lang="en-GB" sz="3200" dirty="0" err="1"/>
              <a:t>haldamist</a:t>
            </a:r>
            <a:r>
              <a:rPr lang="en-GB" sz="3200" dirty="0"/>
              <a:t>.</a:t>
            </a:r>
          </a:p>
          <a:p>
            <a:r>
              <a:rPr lang="en-GB" sz="3200" dirty="0" err="1"/>
              <a:t>Võib</a:t>
            </a:r>
            <a:r>
              <a:rPr lang="en-GB" sz="3200" dirty="0"/>
              <a:t> </a:t>
            </a:r>
            <a:r>
              <a:rPr lang="en-GB" sz="3200" dirty="0" err="1"/>
              <a:t>töötada</a:t>
            </a:r>
            <a:r>
              <a:rPr lang="en-GB" sz="3200" dirty="0"/>
              <a:t> </a:t>
            </a:r>
            <a:r>
              <a:rPr lang="en-GB" sz="3200" dirty="0" err="1"/>
              <a:t>nii</a:t>
            </a:r>
            <a:r>
              <a:rPr lang="en-GB" sz="3200" dirty="0"/>
              <a:t> </a:t>
            </a:r>
            <a:r>
              <a:rPr lang="en-GB" sz="3200" dirty="0" err="1"/>
              <a:t>operatsioonisüsteemi</a:t>
            </a:r>
            <a:r>
              <a:rPr lang="en-GB" sz="3200" dirty="0"/>
              <a:t> sees (</a:t>
            </a:r>
            <a:r>
              <a:rPr lang="en-GB" sz="3200" i="1" dirty="0"/>
              <a:t>hosted Virtual Machine</a:t>
            </a:r>
            <a:r>
              <a:rPr lang="en-GB" sz="3200" dirty="0"/>
              <a:t>) </a:t>
            </a:r>
            <a:r>
              <a:rPr lang="en-GB" sz="3200" dirty="0" err="1"/>
              <a:t>kui</a:t>
            </a:r>
            <a:r>
              <a:rPr lang="en-GB" sz="3200" dirty="0"/>
              <a:t> </a:t>
            </a:r>
            <a:r>
              <a:rPr lang="en-GB" sz="3200" dirty="0" err="1"/>
              <a:t>otse</a:t>
            </a:r>
            <a:r>
              <a:rPr lang="en-GB" sz="3200" dirty="0"/>
              <a:t> </a:t>
            </a:r>
            <a:r>
              <a:rPr lang="en-GB" sz="3200" dirty="0" err="1"/>
              <a:t>riistvaral</a:t>
            </a:r>
            <a:r>
              <a:rPr lang="en-GB" sz="3200" dirty="0"/>
              <a:t> (</a:t>
            </a:r>
            <a:r>
              <a:rPr lang="en-GB" sz="3200" i="1" dirty="0"/>
              <a:t>native Virtual Machine</a:t>
            </a:r>
            <a:r>
              <a:rPr lang="en-GB" sz="3200" dirty="0"/>
              <a:t>)</a:t>
            </a:r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8777285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4BF90-01C5-7749-8D74-0F95E2628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Levinumad hüperviisorid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1AB4-3BD0-8044-8D22-BD58437BA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VMware Workstation Player</a:t>
            </a:r>
          </a:p>
          <a:p>
            <a:r>
              <a:rPr lang="en-GB" dirty="0"/>
              <a:t>VirtualBox</a:t>
            </a:r>
          </a:p>
          <a:p>
            <a:r>
              <a:rPr lang="en-GB" dirty="0"/>
              <a:t>Parallels Desktop</a:t>
            </a:r>
          </a:p>
          <a:p>
            <a:r>
              <a:rPr lang="en-GB" dirty="0"/>
              <a:t>QEMU</a:t>
            </a:r>
          </a:p>
          <a:p>
            <a:r>
              <a:rPr lang="en-GB" dirty="0"/>
              <a:t>Citrix Hypervisor</a:t>
            </a:r>
          </a:p>
          <a:p>
            <a:r>
              <a:rPr lang="en-GB" dirty="0"/>
              <a:t>Xen Project</a:t>
            </a:r>
          </a:p>
          <a:p>
            <a:r>
              <a:rPr lang="en-GB" dirty="0"/>
              <a:t>Microsoft Hyper-V</a:t>
            </a:r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766909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A6C9B-710A-EA44-A07C-F12073A8E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Konteiner vs hüperviisor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39095-91D0-EC43-BE6D-7FE0F6B43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01557"/>
            <a:ext cx="10633821" cy="4337925"/>
          </a:xfrm>
        </p:spPr>
        <p:txBody>
          <a:bodyPr>
            <a:normAutofit/>
          </a:bodyPr>
          <a:lstStyle/>
          <a:p>
            <a:r>
              <a:rPr lang="en-GB" b="1" dirty="0" err="1"/>
              <a:t>Hüperviisorid</a:t>
            </a:r>
            <a:r>
              <a:rPr lang="en-GB" b="1" dirty="0"/>
              <a:t>:</a:t>
            </a:r>
            <a:endParaRPr lang="en-GB" dirty="0"/>
          </a:p>
          <a:p>
            <a:pPr lvl="1"/>
            <a:r>
              <a:rPr lang="en-GB" dirty="0" err="1"/>
              <a:t>Lubavad</a:t>
            </a:r>
            <a:r>
              <a:rPr lang="en-GB" dirty="0"/>
              <a:t> </a:t>
            </a:r>
            <a:r>
              <a:rPr lang="en-GB" dirty="0" err="1"/>
              <a:t>operatsioonisüsteemil</a:t>
            </a:r>
            <a:r>
              <a:rPr lang="en-GB" dirty="0"/>
              <a:t> </a:t>
            </a:r>
            <a:r>
              <a:rPr lang="en-GB" dirty="0" err="1"/>
              <a:t>töötada</a:t>
            </a:r>
            <a:r>
              <a:rPr lang="en-GB" dirty="0"/>
              <a:t> </a:t>
            </a:r>
            <a:r>
              <a:rPr lang="en-GB" dirty="0" err="1"/>
              <a:t>virtuaalsete</a:t>
            </a:r>
            <a:r>
              <a:rPr lang="en-GB" dirty="0"/>
              <a:t> </a:t>
            </a:r>
            <a:r>
              <a:rPr lang="en-GB" dirty="0" err="1"/>
              <a:t>masinate</a:t>
            </a:r>
            <a:r>
              <a:rPr lang="en-GB" dirty="0"/>
              <a:t> </a:t>
            </a:r>
            <a:r>
              <a:rPr lang="en-GB" dirty="0" err="1"/>
              <a:t>abil</a:t>
            </a:r>
            <a:r>
              <a:rPr lang="en-GB" dirty="0"/>
              <a:t> </a:t>
            </a:r>
            <a:r>
              <a:rPr lang="en-GB" dirty="0" err="1"/>
              <a:t>riistvarast</a:t>
            </a:r>
            <a:r>
              <a:rPr lang="en-GB" dirty="0"/>
              <a:t> </a:t>
            </a:r>
            <a:r>
              <a:rPr lang="en-GB" dirty="0" err="1"/>
              <a:t>sõltumatult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Jagada</a:t>
            </a:r>
            <a:r>
              <a:rPr lang="en-GB" dirty="0"/>
              <a:t> </a:t>
            </a:r>
            <a:r>
              <a:rPr lang="en-GB" dirty="0" err="1"/>
              <a:t>virtuaalseid</a:t>
            </a:r>
            <a:r>
              <a:rPr lang="en-GB" dirty="0"/>
              <a:t> </a:t>
            </a:r>
            <a:r>
              <a:rPr lang="en-GB" dirty="0" err="1"/>
              <a:t>arvutus</a:t>
            </a:r>
            <a:r>
              <a:rPr lang="en-GB" dirty="0"/>
              <a:t>-, </a:t>
            </a:r>
            <a:r>
              <a:rPr lang="en-GB" dirty="0" err="1"/>
              <a:t>salvestus</a:t>
            </a:r>
            <a:r>
              <a:rPr lang="en-GB" dirty="0"/>
              <a:t>-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mäluressursse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Saab </a:t>
            </a:r>
            <a:r>
              <a:rPr lang="en-GB" dirty="0" err="1"/>
              <a:t>käitada</a:t>
            </a:r>
            <a:r>
              <a:rPr lang="en-GB" dirty="0"/>
              <a:t> </a:t>
            </a:r>
            <a:r>
              <a:rPr lang="en-GB" dirty="0" err="1"/>
              <a:t>mitut</a:t>
            </a:r>
            <a:r>
              <a:rPr lang="en-GB" dirty="0"/>
              <a:t> </a:t>
            </a:r>
            <a:r>
              <a:rPr lang="en-GB" dirty="0" err="1"/>
              <a:t>opsüsteemi</a:t>
            </a:r>
            <a:r>
              <a:rPr lang="en-GB" dirty="0"/>
              <a:t> </a:t>
            </a:r>
            <a:r>
              <a:rPr lang="en-GB" dirty="0" err="1"/>
              <a:t>ühe</a:t>
            </a:r>
            <a:r>
              <a:rPr lang="en-GB" dirty="0"/>
              <a:t> </a:t>
            </a:r>
            <a:r>
              <a:rPr lang="en-GB" dirty="0" err="1"/>
              <a:t>serveri</a:t>
            </a:r>
            <a:r>
              <a:rPr lang="en-GB" dirty="0"/>
              <a:t> peal (</a:t>
            </a:r>
            <a:r>
              <a:rPr lang="en-GB" i="1" dirty="0"/>
              <a:t>native Virtual Machine</a:t>
            </a:r>
            <a:r>
              <a:rPr lang="en-GB" dirty="0"/>
              <a:t>) </a:t>
            </a:r>
            <a:r>
              <a:rPr lang="en-GB" dirty="0" err="1"/>
              <a:t>või</a:t>
            </a:r>
            <a:r>
              <a:rPr lang="en-GB" dirty="0"/>
              <a:t> </a:t>
            </a:r>
            <a:r>
              <a:rPr lang="en-GB" dirty="0" err="1"/>
              <a:t>installida</a:t>
            </a:r>
            <a:r>
              <a:rPr lang="en-GB" dirty="0"/>
              <a:t> </a:t>
            </a:r>
            <a:r>
              <a:rPr lang="en-GB" dirty="0" err="1"/>
              <a:t>ühe</a:t>
            </a:r>
            <a:r>
              <a:rPr lang="en-GB" dirty="0"/>
              <a:t> </a:t>
            </a:r>
            <a:r>
              <a:rPr lang="en-GB" dirty="0" err="1"/>
              <a:t>standardse</a:t>
            </a:r>
            <a:r>
              <a:rPr lang="en-GB" dirty="0"/>
              <a:t> </a:t>
            </a:r>
            <a:r>
              <a:rPr lang="en-GB" dirty="0" err="1"/>
              <a:t>operatsioonisüsteemi</a:t>
            </a:r>
            <a:r>
              <a:rPr lang="en-GB" dirty="0"/>
              <a:t> </a:t>
            </a:r>
            <a:r>
              <a:rPr lang="en-GB" dirty="0" err="1"/>
              <a:t>peale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isoleerida</a:t>
            </a:r>
            <a:r>
              <a:rPr lang="en-GB" dirty="0"/>
              <a:t> (</a:t>
            </a:r>
            <a:r>
              <a:rPr lang="en-GB" i="1" dirty="0"/>
              <a:t>hosted Virtual Machine</a:t>
            </a:r>
            <a:r>
              <a:rPr lang="en-GB" dirty="0"/>
              <a:t>).</a:t>
            </a:r>
          </a:p>
          <a:p>
            <a:r>
              <a:rPr lang="en-GB" b="1" dirty="0" err="1"/>
              <a:t>Konteinerid</a:t>
            </a:r>
            <a:r>
              <a:rPr lang="en-GB" b="1" dirty="0"/>
              <a:t>:</a:t>
            </a:r>
            <a:endParaRPr lang="en-GB" dirty="0"/>
          </a:p>
          <a:p>
            <a:pPr lvl="1"/>
            <a:r>
              <a:rPr lang="en-GB" dirty="0"/>
              <a:t>Luba </a:t>
            </a:r>
            <a:r>
              <a:rPr lang="en-GB" dirty="0" err="1"/>
              <a:t>rakendustel</a:t>
            </a:r>
            <a:r>
              <a:rPr lang="en-GB" dirty="0"/>
              <a:t> </a:t>
            </a:r>
            <a:r>
              <a:rPr lang="en-GB" dirty="0" err="1"/>
              <a:t>töötada</a:t>
            </a:r>
            <a:r>
              <a:rPr lang="en-GB" dirty="0"/>
              <a:t> </a:t>
            </a:r>
            <a:r>
              <a:rPr lang="en-GB" dirty="0" err="1"/>
              <a:t>opsüsteemist</a:t>
            </a:r>
            <a:r>
              <a:rPr lang="en-GB" dirty="0"/>
              <a:t> </a:t>
            </a:r>
            <a:r>
              <a:rPr lang="en-GB" dirty="0" err="1"/>
              <a:t>sõltumatult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Saavad</a:t>
            </a:r>
            <a:r>
              <a:rPr lang="en-GB" dirty="0"/>
              <a:t> </a:t>
            </a:r>
            <a:r>
              <a:rPr lang="en-GB" dirty="0" err="1"/>
              <a:t>töötada</a:t>
            </a:r>
            <a:r>
              <a:rPr lang="en-GB" dirty="0"/>
              <a:t> mis </a:t>
            </a:r>
            <a:r>
              <a:rPr lang="en-GB" dirty="0" err="1"/>
              <a:t>tahes</a:t>
            </a:r>
            <a:r>
              <a:rPr lang="en-GB" dirty="0"/>
              <a:t> </a:t>
            </a:r>
            <a:r>
              <a:rPr lang="en-GB" dirty="0" err="1"/>
              <a:t>operatsioonisüsteemil</a:t>
            </a:r>
            <a:r>
              <a:rPr lang="en-GB" dirty="0"/>
              <a:t> - </a:t>
            </a:r>
            <a:r>
              <a:rPr lang="en-GB" dirty="0" err="1"/>
              <a:t>tööks</a:t>
            </a:r>
            <a:r>
              <a:rPr lang="en-GB" dirty="0"/>
              <a:t> on </a:t>
            </a:r>
            <a:r>
              <a:rPr lang="en-GB" dirty="0" err="1"/>
              <a:t>vaja</a:t>
            </a:r>
            <a:r>
              <a:rPr lang="en-GB" dirty="0"/>
              <a:t> </a:t>
            </a:r>
            <a:r>
              <a:rPr lang="en-GB" dirty="0" err="1"/>
              <a:t>ainult</a:t>
            </a:r>
            <a:r>
              <a:rPr lang="en-GB" dirty="0"/>
              <a:t> </a:t>
            </a:r>
            <a:r>
              <a:rPr lang="en-GB" dirty="0" err="1"/>
              <a:t>konteinermootorit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On </a:t>
            </a:r>
            <a:r>
              <a:rPr lang="en-GB" dirty="0" err="1"/>
              <a:t>äärmiselt</a:t>
            </a:r>
            <a:r>
              <a:rPr lang="en-GB" dirty="0"/>
              <a:t> </a:t>
            </a:r>
            <a:r>
              <a:rPr lang="en-GB" dirty="0" err="1"/>
              <a:t>portatiivsed</a:t>
            </a:r>
            <a:r>
              <a:rPr lang="en-GB" dirty="0"/>
              <a:t>, </a:t>
            </a:r>
            <a:r>
              <a:rPr lang="en-GB" dirty="0" err="1"/>
              <a:t>kuna</a:t>
            </a:r>
            <a:r>
              <a:rPr lang="en-GB" dirty="0"/>
              <a:t> </a:t>
            </a:r>
            <a:r>
              <a:rPr lang="en-GB" dirty="0" err="1"/>
              <a:t>konteineris</a:t>
            </a:r>
            <a:r>
              <a:rPr lang="en-GB" dirty="0"/>
              <a:t> on </a:t>
            </a:r>
            <a:r>
              <a:rPr lang="en-GB" dirty="0" err="1"/>
              <a:t>rakendusel</a:t>
            </a:r>
            <a:r>
              <a:rPr lang="en-GB" dirty="0"/>
              <a:t> </a:t>
            </a:r>
            <a:r>
              <a:rPr lang="en-GB" dirty="0" err="1"/>
              <a:t>kõik</a:t>
            </a:r>
            <a:r>
              <a:rPr lang="en-GB" dirty="0"/>
              <a:t>, </a:t>
            </a:r>
            <a:r>
              <a:rPr lang="en-GB" dirty="0" err="1"/>
              <a:t>mida</a:t>
            </a:r>
            <a:r>
              <a:rPr lang="en-GB" dirty="0"/>
              <a:t> ta </a:t>
            </a:r>
            <a:r>
              <a:rPr lang="en-GB" dirty="0" err="1"/>
              <a:t>käivitamiseks</a:t>
            </a:r>
            <a:r>
              <a:rPr lang="en-GB" dirty="0"/>
              <a:t> </a:t>
            </a:r>
            <a:r>
              <a:rPr lang="en-GB" dirty="0" err="1"/>
              <a:t>vajab</a:t>
            </a:r>
            <a:r>
              <a:rPr lang="en-GB" dirty="0"/>
              <a:t>.</a:t>
            </a:r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290018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Oma </a:t>
            </a:r>
            <a:r>
              <a:rPr lang="en-US" dirty="0" err="1"/>
              <a:t>poolt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operatsioonisüsteemi</a:t>
            </a:r>
            <a:r>
              <a:rPr lang="en-US" dirty="0"/>
              <a:t> </a:t>
            </a:r>
            <a:r>
              <a:rPr lang="en-US" dirty="0" err="1"/>
              <a:t>paigaldamine</a:t>
            </a:r>
            <a:r>
              <a:rPr lang="en-US" dirty="0"/>
              <a:t> </a:t>
            </a:r>
            <a:r>
              <a:rPr lang="en-US" dirty="0" err="1"/>
              <a:t>arvutisse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virtuaalmasinasse</a:t>
            </a:r>
            <a:endParaRPr lang="en-US" dirty="0"/>
          </a:p>
          <a:p>
            <a:r>
              <a:rPr lang="en-US" dirty="0" err="1"/>
              <a:t>Protsessi</a:t>
            </a:r>
            <a:r>
              <a:rPr lang="en-US" dirty="0"/>
              <a:t> ja </a:t>
            </a:r>
            <a:r>
              <a:rPr lang="en-US" dirty="0" err="1"/>
              <a:t>kogemuse</a:t>
            </a:r>
            <a:r>
              <a:rPr lang="en-US" dirty="0"/>
              <a:t> </a:t>
            </a:r>
            <a:r>
              <a:rPr lang="en-US" dirty="0" err="1"/>
              <a:t>kirjeldamine</a:t>
            </a:r>
            <a:r>
              <a:rPr lang="en-US" dirty="0"/>
              <a:t> </a:t>
            </a:r>
            <a:r>
              <a:rPr lang="en-US" dirty="0" err="1"/>
              <a:t>vabalt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formaadis</a:t>
            </a:r>
            <a:endParaRPr lang="en-US" dirty="0"/>
          </a:p>
          <a:p>
            <a:r>
              <a:rPr lang="en-US" dirty="0" err="1"/>
              <a:t>Kindlasti</a:t>
            </a:r>
            <a:r>
              <a:rPr lang="en-US" dirty="0"/>
              <a:t> </a:t>
            </a:r>
            <a:r>
              <a:rPr lang="en-US" dirty="0" err="1"/>
              <a:t>kirjelda</a:t>
            </a:r>
            <a:r>
              <a:rPr lang="en-US" dirty="0"/>
              <a:t> ka </a:t>
            </a:r>
            <a:r>
              <a:rPr lang="en-US" dirty="0" err="1"/>
              <a:t>probleeme</a:t>
            </a:r>
            <a:r>
              <a:rPr lang="en-US" dirty="0"/>
              <a:t>, </a:t>
            </a:r>
            <a:r>
              <a:rPr lang="en-US" dirty="0" err="1"/>
              <a:t>kui</a:t>
            </a:r>
            <a:r>
              <a:rPr lang="en-US" dirty="0"/>
              <a:t> </a:t>
            </a:r>
            <a:r>
              <a:rPr lang="en-US" dirty="0" err="1"/>
              <a:t>neid</a:t>
            </a:r>
            <a:r>
              <a:rPr lang="en-US" dirty="0"/>
              <a:t> </a:t>
            </a:r>
            <a:r>
              <a:rPr lang="en-US" dirty="0" err="1"/>
              <a:t>esineb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ABA109C-B0AB-B443-AACC-BA66ADB39C67}"/>
              </a:ext>
            </a:extLst>
          </p:cNvPr>
          <p:cNvSpPr txBox="1">
            <a:spLocks/>
          </p:cNvSpPr>
          <p:nvPr/>
        </p:nvSpPr>
        <p:spPr>
          <a:xfrm>
            <a:off x="1293812" y="1876926"/>
            <a:ext cx="9905999" cy="47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hlinkClick r:id="rId3"/>
              </a:rPr>
              <a:t>https://www.webopedia.com/TERM/O/operating_system.html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http://www.tlu.ee/~nullyks/opsys_slaidid.pdf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http://www.teach-ict.com/2016/GCSE_Computing/AQA_8520/3_4_computer_systems/344_systems_architecture/memory/miniweb/pg7.htm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37B-FE05-7143-969F-391C516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890A-21C1-2544-94E6-DC011B00A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Tähtsaim</a:t>
            </a:r>
            <a:r>
              <a:rPr lang="en-US" dirty="0"/>
              <a:t> </a:t>
            </a:r>
            <a:r>
              <a:rPr lang="en-US" dirty="0" err="1"/>
              <a:t>süsteemitarkvara</a:t>
            </a:r>
            <a:r>
              <a:rPr lang="en-US" dirty="0"/>
              <a:t> </a:t>
            </a:r>
            <a:r>
              <a:rPr lang="en-US" dirty="0" err="1"/>
              <a:t>hulka</a:t>
            </a:r>
            <a:r>
              <a:rPr lang="en-US" dirty="0"/>
              <a:t> </a:t>
            </a:r>
            <a:r>
              <a:rPr lang="en-US" dirty="0" err="1"/>
              <a:t>kuuluv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, mis </a:t>
            </a:r>
            <a:r>
              <a:rPr lang="en-US" dirty="0" err="1"/>
              <a:t>laaditakse</a:t>
            </a:r>
            <a:r>
              <a:rPr lang="en-US" dirty="0"/>
              <a:t> </a:t>
            </a:r>
            <a:r>
              <a:rPr lang="en-US" dirty="0" err="1"/>
              <a:t>arvutisse</a:t>
            </a:r>
            <a:r>
              <a:rPr lang="en-US" dirty="0"/>
              <a:t> </a:t>
            </a:r>
            <a:r>
              <a:rPr lang="en-US" dirty="0" err="1"/>
              <a:t>buudiprogrammi</a:t>
            </a:r>
            <a:r>
              <a:rPr lang="en-US" dirty="0"/>
              <a:t> </a:t>
            </a:r>
            <a:r>
              <a:rPr lang="en-US" dirty="0" err="1"/>
              <a:t>poolt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mis </a:t>
            </a:r>
            <a:r>
              <a:rPr lang="en-US" dirty="0" err="1"/>
              <a:t>juhib</a:t>
            </a:r>
            <a:r>
              <a:rPr lang="en-US" dirty="0"/>
              <a:t> </a:t>
            </a:r>
            <a:r>
              <a:rPr lang="en-US" dirty="0" err="1"/>
              <a:t>arvutisüsteemi</a:t>
            </a:r>
            <a:r>
              <a:rPr lang="en-US" dirty="0"/>
              <a:t> </a:t>
            </a:r>
            <a:r>
              <a:rPr lang="en-US" dirty="0" err="1"/>
              <a:t>tööd</a:t>
            </a:r>
            <a:r>
              <a:rPr lang="en-US" dirty="0"/>
              <a:t> ja </a:t>
            </a:r>
            <a:r>
              <a:rPr lang="en-US" dirty="0" err="1"/>
              <a:t>teenindab</a:t>
            </a:r>
            <a:r>
              <a:rPr lang="en-US" dirty="0"/>
              <a:t> </a:t>
            </a:r>
            <a:r>
              <a:rPr lang="en-US" dirty="0" err="1"/>
              <a:t>rakendusprogramme</a:t>
            </a:r>
            <a:r>
              <a:rPr lang="en-US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0C350-E46A-6641-B028-892DF23260E2}"/>
              </a:ext>
            </a:extLst>
          </p:cNvPr>
          <p:cNvSpPr txBox="1"/>
          <p:nvPr/>
        </p:nvSpPr>
        <p:spPr>
          <a:xfrm>
            <a:off x="1141412" y="5791201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85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37B-FE05-7143-969F-391C516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890A-21C1-2544-94E6-DC011B00A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Programm</a:t>
            </a:r>
            <a:r>
              <a:rPr lang="en-GB" dirty="0"/>
              <a:t>, mis </a:t>
            </a:r>
            <a:r>
              <a:rPr lang="en-GB" dirty="0" err="1"/>
              <a:t>haldab</a:t>
            </a:r>
            <a:r>
              <a:rPr lang="en-GB" dirty="0"/>
              <a:t> </a:t>
            </a:r>
            <a:r>
              <a:rPr lang="en-GB" dirty="0" err="1"/>
              <a:t>arvuti</a:t>
            </a:r>
            <a:r>
              <a:rPr lang="en-GB" dirty="0"/>
              <a:t> </a:t>
            </a:r>
            <a:r>
              <a:rPr lang="en-GB" dirty="0" err="1"/>
              <a:t>ressursse</a:t>
            </a:r>
            <a:r>
              <a:rPr lang="en-GB" dirty="0"/>
              <a:t>, </a:t>
            </a:r>
            <a:r>
              <a:rPr lang="en-GB" dirty="0" err="1"/>
              <a:t>eriti</a:t>
            </a:r>
            <a:r>
              <a:rPr lang="en-GB" dirty="0"/>
              <a:t> </a:t>
            </a:r>
            <a:r>
              <a:rPr lang="en-GB" dirty="0" err="1"/>
              <a:t>nende</a:t>
            </a:r>
            <a:r>
              <a:rPr lang="en-GB" dirty="0"/>
              <a:t> </a:t>
            </a:r>
            <a:r>
              <a:rPr lang="en-GB" dirty="0" err="1"/>
              <a:t>jaotamist</a:t>
            </a:r>
            <a:r>
              <a:rPr lang="en-GB" dirty="0"/>
              <a:t> </a:t>
            </a:r>
            <a:r>
              <a:rPr lang="en-GB" dirty="0" err="1"/>
              <a:t>teiste</a:t>
            </a:r>
            <a:r>
              <a:rPr lang="en-GB" dirty="0"/>
              <a:t> </a:t>
            </a:r>
            <a:r>
              <a:rPr lang="en-GB" dirty="0" err="1"/>
              <a:t>programmide</a:t>
            </a:r>
            <a:r>
              <a:rPr lang="en-GB" dirty="0"/>
              <a:t> </a:t>
            </a:r>
            <a:r>
              <a:rPr lang="en-GB" dirty="0" err="1"/>
              <a:t>vahel</a:t>
            </a:r>
            <a:r>
              <a:rPr lang="en-GB" dirty="0"/>
              <a:t>. </a:t>
            </a:r>
            <a:r>
              <a:rPr lang="en-GB" dirty="0" err="1"/>
              <a:t>Tüüpiliste</a:t>
            </a:r>
            <a:r>
              <a:rPr lang="en-GB" dirty="0"/>
              <a:t> </a:t>
            </a:r>
            <a:r>
              <a:rPr lang="en-GB" dirty="0" err="1"/>
              <a:t>ressursside</a:t>
            </a:r>
            <a:r>
              <a:rPr lang="en-GB" dirty="0"/>
              <a:t> </a:t>
            </a:r>
            <a:r>
              <a:rPr lang="en-GB" dirty="0" err="1"/>
              <a:t>hulka</a:t>
            </a:r>
            <a:r>
              <a:rPr lang="en-GB" dirty="0"/>
              <a:t> </a:t>
            </a:r>
            <a:r>
              <a:rPr lang="en-GB" dirty="0" err="1"/>
              <a:t>kuuluvad</a:t>
            </a:r>
            <a:r>
              <a:rPr lang="en-GB" dirty="0"/>
              <a:t> </a:t>
            </a:r>
            <a:r>
              <a:rPr lang="en-GB" dirty="0" err="1"/>
              <a:t>keskprotsessor</a:t>
            </a:r>
            <a:r>
              <a:rPr lang="en-GB" dirty="0"/>
              <a:t> (CPU), </a:t>
            </a:r>
            <a:r>
              <a:rPr lang="en-GB" dirty="0" err="1"/>
              <a:t>arvuti</a:t>
            </a:r>
            <a:r>
              <a:rPr lang="en-GB" dirty="0"/>
              <a:t> </a:t>
            </a:r>
            <a:r>
              <a:rPr lang="en-GB" dirty="0" err="1"/>
              <a:t>mälu</a:t>
            </a:r>
            <a:r>
              <a:rPr lang="en-GB" dirty="0"/>
              <a:t>, </a:t>
            </a:r>
            <a:r>
              <a:rPr lang="en-GB" dirty="0" err="1"/>
              <a:t>failide</a:t>
            </a:r>
            <a:r>
              <a:rPr lang="en-GB" dirty="0"/>
              <a:t> </a:t>
            </a:r>
            <a:r>
              <a:rPr lang="en-GB" dirty="0" err="1"/>
              <a:t>salvestusruum</a:t>
            </a:r>
            <a:r>
              <a:rPr lang="en-GB" dirty="0"/>
              <a:t>, </a:t>
            </a:r>
            <a:r>
              <a:rPr lang="en-GB" dirty="0" err="1"/>
              <a:t>sisend-väljundseadmed</a:t>
            </a:r>
            <a:r>
              <a:rPr lang="en-GB" dirty="0"/>
              <a:t> (I/O)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võrguühendused</a:t>
            </a:r>
            <a:r>
              <a:rPr lang="en-GB" dirty="0"/>
              <a:t>. </a:t>
            </a:r>
            <a:r>
              <a:rPr lang="en-GB" dirty="0" err="1"/>
              <a:t>Haldusülesanded</a:t>
            </a:r>
            <a:r>
              <a:rPr lang="en-GB" dirty="0"/>
              <a:t> </a:t>
            </a:r>
            <a:r>
              <a:rPr lang="en-GB" dirty="0" err="1"/>
              <a:t>hõlmavad</a:t>
            </a:r>
            <a:r>
              <a:rPr lang="en-GB" dirty="0"/>
              <a:t> </a:t>
            </a:r>
            <a:r>
              <a:rPr lang="en-GB" dirty="0" err="1"/>
              <a:t>ressursside</a:t>
            </a:r>
            <a:r>
              <a:rPr lang="en-GB" dirty="0"/>
              <a:t> </a:t>
            </a:r>
            <a:r>
              <a:rPr lang="en-GB" dirty="0" err="1"/>
              <a:t>kasutamise</a:t>
            </a:r>
            <a:r>
              <a:rPr lang="en-GB" dirty="0"/>
              <a:t> </a:t>
            </a:r>
            <a:r>
              <a:rPr lang="en-GB" dirty="0" err="1"/>
              <a:t>ajastamist</a:t>
            </a:r>
            <a:r>
              <a:rPr lang="en-GB" dirty="0"/>
              <a:t> </a:t>
            </a:r>
            <a:r>
              <a:rPr lang="en-GB" dirty="0" err="1"/>
              <a:t>konfliktide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programmide</a:t>
            </a:r>
            <a:r>
              <a:rPr lang="en-GB" dirty="0"/>
              <a:t> </a:t>
            </a:r>
            <a:r>
              <a:rPr lang="en-GB" dirty="0" err="1"/>
              <a:t>vaheliste</a:t>
            </a:r>
            <a:r>
              <a:rPr lang="en-GB" dirty="0"/>
              <a:t> </a:t>
            </a:r>
            <a:r>
              <a:rPr lang="en-GB" dirty="0" err="1"/>
              <a:t>häirete</a:t>
            </a:r>
            <a:r>
              <a:rPr lang="en-GB" dirty="0"/>
              <a:t> </a:t>
            </a:r>
            <a:r>
              <a:rPr lang="en-GB" dirty="0" err="1"/>
              <a:t>vältimiseks</a:t>
            </a:r>
            <a:r>
              <a:rPr lang="en-GB" dirty="0"/>
              <a:t>. </a:t>
            </a:r>
            <a:r>
              <a:rPr lang="en-GB" dirty="0" err="1"/>
              <a:t>Erinevalt</a:t>
            </a:r>
            <a:r>
              <a:rPr lang="en-GB" dirty="0"/>
              <a:t> </a:t>
            </a:r>
            <a:r>
              <a:rPr lang="en-GB" dirty="0" err="1"/>
              <a:t>enamikust</a:t>
            </a:r>
            <a:r>
              <a:rPr lang="en-GB" dirty="0"/>
              <a:t> </a:t>
            </a:r>
            <a:r>
              <a:rPr lang="en-GB" dirty="0" err="1"/>
              <a:t>programmidest</a:t>
            </a:r>
            <a:r>
              <a:rPr lang="en-GB" dirty="0"/>
              <a:t>, mis </a:t>
            </a:r>
            <a:r>
              <a:rPr lang="en-GB" dirty="0" err="1"/>
              <a:t>täidavad</a:t>
            </a:r>
            <a:r>
              <a:rPr lang="en-GB" dirty="0"/>
              <a:t> </a:t>
            </a:r>
            <a:r>
              <a:rPr lang="en-GB" dirty="0" err="1"/>
              <a:t>ülesande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lõpetatakse</a:t>
            </a:r>
            <a:r>
              <a:rPr lang="en-GB" dirty="0"/>
              <a:t>, </a:t>
            </a:r>
            <a:r>
              <a:rPr lang="en-GB" dirty="0" err="1"/>
              <a:t>töötab</a:t>
            </a:r>
            <a:r>
              <a:rPr lang="en-GB" dirty="0"/>
              <a:t> </a:t>
            </a:r>
            <a:r>
              <a:rPr lang="en-GB" dirty="0" err="1"/>
              <a:t>operatsioonisüsteem</a:t>
            </a:r>
            <a:r>
              <a:rPr lang="en-GB" dirty="0"/>
              <a:t> </a:t>
            </a:r>
            <a:r>
              <a:rPr lang="en-GB" dirty="0" err="1"/>
              <a:t>lõputult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lõpeb</a:t>
            </a:r>
            <a:r>
              <a:rPr lang="en-GB" dirty="0"/>
              <a:t> </a:t>
            </a:r>
            <a:r>
              <a:rPr lang="en-GB" dirty="0" err="1"/>
              <a:t>alles</a:t>
            </a:r>
            <a:r>
              <a:rPr lang="en-GB" dirty="0"/>
              <a:t> </a:t>
            </a:r>
            <a:r>
              <a:rPr lang="en-GB" dirty="0" err="1"/>
              <a:t>siis</a:t>
            </a:r>
            <a:r>
              <a:rPr lang="en-GB" dirty="0"/>
              <a:t>, </a:t>
            </a:r>
            <a:r>
              <a:rPr lang="en-GB" dirty="0" err="1"/>
              <a:t>kui</a:t>
            </a:r>
            <a:r>
              <a:rPr lang="en-GB" dirty="0"/>
              <a:t> </a:t>
            </a:r>
            <a:r>
              <a:rPr lang="en-GB" dirty="0" err="1"/>
              <a:t>arvuti</a:t>
            </a:r>
            <a:r>
              <a:rPr lang="en-GB" dirty="0"/>
              <a:t> on </a:t>
            </a:r>
            <a:r>
              <a:rPr lang="en-GB" dirty="0" err="1"/>
              <a:t>välja</a:t>
            </a:r>
            <a:r>
              <a:rPr lang="en-GB" dirty="0"/>
              <a:t> </a:t>
            </a:r>
            <a:r>
              <a:rPr lang="en-GB" dirty="0" err="1"/>
              <a:t>lülitatud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0C350-E46A-6641-B028-892DF23260E2}"/>
              </a:ext>
            </a:extLst>
          </p:cNvPr>
          <p:cNvSpPr txBox="1"/>
          <p:nvPr/>
        </p:nvSpPr>
        <p:spPr>
          <a:xfrm>
            <a:off x="1141412" y="5791201"/>
            <a:ext cx="552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www.britannica.com</a:t>
            </a:r>
            <a:r>
              <a:rPr lang="en-US" dirty="0"/>
              <a:t>/technology/operating-system</a:t>
            </a:r>
          </a:p>
        </p:txBody>
      </p:sp>
    </p:spTree>
    <p:extLst>
      <p:ext uri="{BB962C8B-B14F-4D97-AF65-F5344CB8AC3E}">
        <p14:creationId xmlns:p14="http://schemas.microsoft.com/office/powerpoint/2010/main" val="20467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37B-FE05-7143-969F-391C516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890A-21C1-2544-94E6-DC011B00A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260596" cy="3541714"/>
          </a:xfrm>
        </p:spPr>
        <p:txBody>
          <a:bodyPr>
            <a:normAutofit fontScale="77500" lnSpcReduction="20000"/>
          </a:bodyPr>
          <a:lstStyle/>
          <a:p>
            <a:r>
              <a:rPr lang="en-GB" sz="3100" b="1" dirty="0" err="1"/>
              <a:t>Operatsioonisüsteem</a:t>
            </a:r>
            <a:r>
              <a:rPr lang="en-GB" sz="3100" dirty="0"/>
              <a:t> </a:t>
            </a:r>
            <a:r>
              <a:rPr lang="en-GB" sz="3100" dirty="0" err="1"/>
              <a:t>toimib</a:t>
            </a:r>
            <a:r>
              <a:rPr lang="en-GB" sz="3100" dirty="0"/>
              <a:t> </a:t>
            </a:r>
            <a:r>
              <a:rPr lang="en-GB" sz="3100" dirty="0" err="1"/>
              <a:t>liidesena</a:t>
            </a:r>
            <a:r>
              <a:rPr lang="en-GB" sz="3100" dirty="0"/>
              <a:t>, mis </a:t>
            </a:r>
            <a:r>
              <a:rPr lang="en-GB" sz="3100" dirty="0" err="1"/>
              <a:t>ühendab</a:t>
            </a:r>
            <a:r>
              <a:rPr lang="en-GB" sz="3100" dirty="0"/>
              <a:t> </a:t>
            </a:r>
            <a:r>
              <a:rPr lang="en-GB" sz="3100" dirty="0" err="1"/>
              <a:t>arvutikasutajat</a:t>
            </a:r>
            <a:r>
              <a:rPr lang="en-GB" sz="3100" dirty="0"/>
              <a:t> </a:t>
            </a:r>
            <a:r>
              <a:rPr lang="en-GB" sz="3100" dirty="0" err="1"/>
              <a:t>arvuti</a:t>
            </a:r>
            <a:r>
              <a:rPr lang="en-GB" sz="3100" dirty="0"/>
              <a:t> </a:t>
            </a:r>
            <a:r>
              <a:rPr lang="en-GB" sz="3100" dirty="0" err="1"/>
              <a:t>riistvaraga</a:t>
            </a:r>
            <a:r>
              <a:rPr lang="en-GB" sz="3100" dirty="0"/>
              <a:t>.</a:t>
            </a:r>
          </a:p>
          <a:p>
            <a:r>
              <a:rPr lang="en-GB" sz="3100" b="1" dirty="0" err="1"/>
              <a:t>Operatsioonisüsteem</a:t>
            </a:r>
            <a:r>
              <a:rPr lang="en-GB" sz="3100" dirty="0"/>
              <a:t> </a:t>
            </a:r>
            <a:r>
              <a:rPr lang="en-GB" sz="3100" dirty="0" err="1"/>
              <a:t>kuulub</a:t>
            </a:r>
            <a:r>
              <a:rPr lang="en-GB" sz="3100" dirty="0"/>
              <a:t> </a:t>
            </a:r>
            <a:r>
              <a:rPr lang="en-GB" sz="3100" dirty="0" err="1"/>
              <a:t>süsteemitarkvara</a:t>
            </a:r>
            <a:r>
              <a:rPr lang="en-GB" sz="3100" dirty="0"/>
              <a:t> </a:t>
            </a:r>
            <a:r>
              <a:rPr lang="en-GB" sz="3100" dirty="0" err="1"/>
              <a:t>kategooriasse</a:t>
            </a:r>
            <a:r>
              <a:rPr lang="en-GB" sz="3100" dirty="0"/>
              <a:t>, </a:t>
            </a:r>
            <a:r>
              <a:rPr lang="en-GB" sz="3100" dirty="0" err="1"/>
              <a:t>mille</a:t>
            </a:r>
            <a:r>
              <a:rPr lang="en-GB" sz="3100" dirty="0"/>
              <a:t> </a:t>
            </a:r>
            <a:r>
              <a:rPr lang="en-GB" sz="3100" dirty="0" err="1"/>
              <a:t>põhiülesanded</a:t>
            </a:r>
            <a:r>
              <a:rPr lang="en-GB" sz="3100" dirty="0"/>
              <a:t> on:</a:t>
            </a:r>
          </a:p>
          <a:p>
            <a:pPr lvl="1"/>
            <a:r>
              <a:rPr lang="en-GB" sz="2600" dirty="0" err="1"/>
              <a:t>Failihaldus</a:t>
            </a:r>
            <a:endParaRPr lang="en-GB" sz="2600" dirty="0"/>
          </a:p>
          <a:p>
            <a:pPr lvl="1"/>
            <a:r>
              <a:rPr lang="en-GB" sz="2600" dirty="0" err="1"/>
              <a:t>Mälukäsitlus</a:t>
            </a:r>
            <a:endParaRPr lang="en-GB" sz="2600" dirty="0"/>
          </a:p>
          <a:p>
            <a:pPr lvl="1"/>
            <a:r>
              <a:rPr lang="en-GB" sz="2600" dirty="0" err="1"/>
              <a:t>Protsesside</a:t>
            </a:r>
            <a:r>
              <a:rPr lang="en-GB" sz="2600" dirty="0"/>
              <a:t> </a:t>
            </a:r>
            <a:r>
              <a:rPr lang="en-GB" sz="2600" dirty="0" err="1"/>
              <a:t>haldamine</a:t>
            </a:r>
            <a:endParaRPr lang="en-GB" sz="2600" dirty="0"/>
          </a:p>
          <a:p>
            <a:pPr lvl="1"/>
            <a:r>
              <a:rPr lang="en-GB" sz="2600" dirty="0" err="1"/>
              <a:t>Sisendi</a:t>
            </a:r>
            <a:r>
              <a:rPr lang="en-GB" sz="2600" dirty="0"/>
              <a:t>/</a:t>
            </a:r>
            <a:r>
              <a:rPr lang="en-GB" sz="2600" dirty="0" err="1"/>
              <a:t>väljundi</a:t>
            </a:r>
            <a:r>
              <a:rPr lang="en-GB" sz="2600" dirty="0"/>
              <a:t> </a:t>
            </a:r>
            <a:r>
              <a:rPr lang="en-GB" sz="2600" dirty="0" err="1"/>
              <a:t>haldamine</a:t>
            </a:r>
            <a:endParaRPr lang="en-GB" sz="2600" dirty="0"/>
          </a:p>
          <a:p>
            <a:pPr lvl="1"/>
            <a:r>
              <a:rPr lang="en-GB" sz="2600" dirty="0" err="1"/>
              <a:t>Väliste</a:t>
            </a:r>
            <a:r>
              <a:rPr lang="en-GB" sz="2600" dirty="0"/>
              <a:t> </a:t>
            </a:r>
            <a:r>
              <a:rPr lang="en-GB" sz="2600" dirty="0" err="1"/>
              <a:t>seadmete</a:t>
            </a:r>
            <a:r>
              <a:rPr lang="en-GB" sz="2600" dirty="0"/>
              <a:t> </a:t>
            </a:r>
            <a:r>
              <a:rPr lang="en-GB" sz="2600" dirty="0" err="1"/>
              <a:t>haldamine</a:t>
            </a:r>
            <a:endParaRPr lang="en-GB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0C350-E46A-6641-B028-892DF23260E2}"/>
              </a:ext>
            </a:extLst>
          </p:cNvPr>
          <p:cNvSpPr txBox="1"/>
          <p:nvPr/>
        </p:nvSpPr>
        <p:spPr>
          <a:xfrm>
            <a:off x="1141412" y="6264776"/>
            <a:ext cx="552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https://www.w3schools.in/operating-system-tutorial/intro/</a:t>
            </a:r>
          </a:p>
        </p:txBody>
      </p:sp>
    </p:spTree>
    <p:extLst>
      <p:ext uri="{BB962C8B-B14F-4D97-AF65-F5344CB8AC3E}">
        <p14:creationId xmlns:p14="http://schemas.microsoft.com/office/powerpoint/2010/main" val="65046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E8BA7-D78C-5B49-B435-32497AA98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Operatsioonisüsteemid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27A870-87D9-B14C-AEF3-FAAD46E12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1846941"/>
            <a:ext cx="5393871" cy="40753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71994E-E502-9849-A295-BFC0848DFAB2}"/>
              </a:ext>
            </a:extLst>
          </p:cNvPr>
          <p:cNvSpPr txBox="1"/>
          <p:nvPr/>
        </p:nvSpPr>
        <p:spPr>
          <a:xfrm>
            <a:off x="1141413" y="6136549"/>
            <a:ext cx="4589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www.webopedia.com</a:t>
            </a:r>
            <a:r>
              <a:rPr lang="en-US" sz="1200" dirty="0"/>
              <a:t>/</a:t>
            </a:r>
            <a:r>
              <a:rPr lang="en-US" sz="1200" dirty="0" err="1"/>
              <a:t>imagesvr_ce</a:t>
            </a:r>
            <a:r>
              <a:rPr lang="en-US" sz="1200" dirty="0"/>
              <a:t>/1261/operating-</a:t>
            </a:r>
            <a:r>
              <a:rPr lang="en-US" sz="1200" dirty="0" err="1"/>
              <a:t>system.jpg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7A434C-E053-9B4F-A217-9798EB0F8C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8211" y="1083610"/>
            <a:ext cx="3759200" cy="48387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938A2DE-08FC-234C-9340-5FBD622E8FA6}"/>
              </a:ext>
            </a:extLst>
          </p:cNvPr>
          <p:cNvSpPr/>
          <p:nvPr/>
        </p:nvSpPr>
        <p:spPr>
          <a:xfrm>
            <a:off x="7288211" y="6136549"/>
            <a:ext cx="375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cdn.ttgtmedia.com</a:t>
            </a:r>
            <a:r>
              <a:rPr lang="en-US" sz="1200" dirty="0"/>
              <a:t>/rms/</a:t>
            </a:r>
            <a:r>
              <a:rPr lang="en-US" sz="1200" dirty="0" err="1"/>
              <a:t>onlineimages</a:t>
            </a:r>
            <a:r>
              <a:rPr lang="en-US" sz="1200" dirty="0"/>
              <a:t>/</a:t>
            </a:r>
            <a:r>
              <a:rPr lang="en-US" sz="1200" dirty="0" err="1"/>
              <a:t>whatis-how_operating_systems_work.png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24523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83DAD-D9B3-CC4F-943B-E9102837D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Operatsioonisüsteemi</a:t>
            </a:r>
            <a:r>
              <a:rPr lang="en-US" dirty="0"/>
              <a:t> </a:t>
            </a:r>
            <a:r>
              <a:rPr lang="en-US" dirty="0" err="1"/>
              <a:t>ülesehitus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8CF9C-6C74-AD41-BF42-9DBDFA502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838801" cy="3541714"/>
          </a:xfrm>
        </p:spPr>
        <p:txBody>
          <a:bodyPr/>
          <a:lstStyle/>
          <a:p>
            <a:r>
              <a:rPr lang="en-US" dirty="0" err="1"/>
              <a:t>Süsteemi</a:t>
            </a:r>
            <a:r>
              <a:rPr lang="en-US" dirty="0"/>
              <a:t> </a:t>
            </a:r>
            <a:r>
              <a:rPr lang="en-US" dirty="0" err="1"/>
              <a:t>tuum</a:t>
            </a:r>
            <a:r>
              <a:rPr lang="en-US" dirty="0"/>
              <a:t> (kernel)</a:t>
            </a:r>
          </a:p>
          <a:p>
            <a:r>
              <a:rPr lang="en-US" dirty="0" err="1"/>
              <a:t>Draiverid</a:t>
            </a:r>
            <a:endParaRPr lang="en-US" dirty="0"/>
          </a:p>
          <a:p>
            <a:r>
              <a:rPr lang="en-US" dirty="0" err="1"/>
              <a:t>Teenused</a:t>
            </a:r>
            <a:endParaRPr lang="en-US" dirty="0"/>
          </a:p>
          <a:p>
            <a:r>
              <a:rPr lang="en-US" dirty="0" err="1"/>
              <a:t>Kasutajaliides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B6705-F501-3B41-B33B-C4F3D7878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2405368"/>
            <a:ext cx="4744582" cy="324629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4B06DB-3E41-AF45-8A4C-90662AEC0FDE}"/>
              </a:ext>
            </a:extLst>
          </p:cNvPr>
          <p:cNvSpPr/>
          <p:nvPr/>
        </p:nvSpPr>
        <p:spPr>
          <a:xfrm>
            <a:off x="5812972" y="5916316"/>
            <a:ext cx="4744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techdifferences.com</a:t>
            </a:r>
            <a:r>
              <a:rPr lang="en-US" sz="1200" dirty="0"/>
              <a:t>/wp-content/uploads/2016/09/Kernel-Vs-Operating-</a:t>
            </a:r>
            <a:r>
              <a:rPr lang="en-US" sz="1200" dirty="0" err="1"/>
              <a:t>system.jpg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22682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3011-CE64-B947-803D-6A22F6510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Operatsioonisüsteemi</a:t>
            </a:r>
            <a:r>
              <a:rPr lang="en-US" dirty="0"/>
              <a:t> </a:t>
            </a:r>
            <a:r>
              <a:rPr lang="en-US" dirty="0" err="1"/>
              <a:t>Põhiülesanded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6B5F8-84CA-BC48-8BC2-311068A22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Protsessihaldus</a:t>
            </a:r>
            <a:r>
              <a:rPr lang="en-US" dirty="0"/>
              <a:t> – </a:t>
            </a:r>
            <a:r>
              <a:rPr lang="en-US" dirty="0" err="1"/>
              <a:t>protsessoriaja</a:t>
            </a:r>
            <a:r>
              <a:rPr lang="en-US" dirty="0"/>
              <a:t> </a:t>
            </a:r>
            <a:r>
              <a:rPr lang="en-US" dirty="0" err="1"/>
              <a:t>jagamine</a:t>
            </a:r>
            <a:r>
              <a:rPr lang="en-US" dirty="0"/>
              <a:t> </a:t>
            </a:r>
            <a:r>
              <a:rPr lang="en-US" dirty="0" err="1"/>
              <a:t>rakendustarkvara</a:t>
            </a:r>
            <a:r>
              <a:rPr lang="en-US" dirty="0"/>
              <a:t> </a:t>
            </a:r>
            <a:r>
              <a:rPr lang="en-US" dirty="0" err="1"/>
              <a:t>vahel</a:t>
            </a:r>
            <a:r>
              <a:rPr lang="en-US" dirty="0"/>
              <a:t>.</a:t>
            </a:r>
          </a:p>
          <a:p>
            <a:r>
              <a:rPr lang="en-US" dirty="0" err="1"/>
              <a:t>Mäluhaldus</a:t>
            </a:r>
            <a:r>
              <a:rPr lang="en-US" dirty="0"/>
              <a:t> – </a:t>
            </a:r>
            <a:r>
              <a:rPr lang="en-US" dirty="0" err="1"/>
              <a:t>operatiivmälu</a:t>
            </a:r>
            <a:r>
              <a:rPr lang="en-US" dirty="0"/>
              <a:t> </a:t>
            </a:r>
            <a:r>
              <a:rPr lang="en-US" dirty="0" err="1"/>
              <a:t>jagamine</a:t>
            </a:r>
            <a:r>
              <a:rPr lang="en-US" dirty="0"/>
              <a:t> </a:t>
            </a:r>
            <a:r>
              <a:rPr lang="en-US" dirty="0" err="1"/>
              <a:t>protsesside</a:t>
            </a:r>
            <a:r>
              <a:rPr lang="en-US" dirty="0"/>
              <a:t> </a:t>
            </a:r>
            <a:r>
              <a:rPr lang="en-US" dirty="0" err="1"/>
              <a:t>vahel</a:t>
            </a:r>
            <a:r>
              <a:rPr lang="en-US" dirty="0"/>
              <a:t>.</a:t>
            </a:r>
          </a:p>
          <a:p>
            <a:r>
              <a:rPr lang="en-US" dirty="0" err="1"/>
              <a:t>Failihaldus</a:t>
            </a:r>
            <a:r>
              <a:rPr lang="en-US" dirty="0"/>
              <a:t> – </a:t>
            </a:r>
            <a:r>
              <a:rPr lang="en-US" dirty="0" err="1"/>
              <a:t>andmete</a:t>
            </a:r>
            <a:r>
              <a:rPr lang="en-US" dirty="0"/>
              <a:t> </a:t>
            </a:r>
            <a:r>
              <a:rPr lang="en-US" dirty="0" err="1"/>
              <a:t>salvestusloogika</a:t>
            </a:r>
            <a:r>
              <a:rPr lang="en-US" dirty="0"/>
              <a:t> </a:t>
            </a:r>
            <a:r>
              <a:rPr lang="en-US" dirty="0" err="1"/>
              <a:t>andmekandjatele</a:t>
            </a:r>
            <a:r>
              <a:rPr lang="en-US" dirty="0"/>
              <a:t>.</a:t>
            </a:r>
          </a:p>
          <a:p>
            <a:r>
              <a:rPr lang="en-US" dirty="0" err="1"/>
              <a:t>Protsesside</a:t>
            </a:r>
            <a:r>
              <a:rPr lang="en-US" dirty="0"/>
              <a:t> ja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vaheline</a:t>
            </a:r>
            <a:r>
              <a:rPr lang="en-US" dirty="0"/>
              <a:t> </a:t>
            </a:r>
            <a:r>
              <a:rPr lang="en-US" dirty="0" err="1"/>
              <a:t>kommunikatsioon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I/O (input/output)  - </a:t>
            </a:r>
            <a:r>
              <a:rPr lang="en-US" dirty="0" err="1"/>
              <a:t>andmete</a:t>
            </a:r>
            <a:r>
              <a:rPr lang="en-US" dirty="0"/>
              <a:t> (</a:t>
            </a:r>
            <a:r>
              <a:rPr lang="en-US" dirty="0" err="1"/>
              <a:t>signaalide</a:t>
            </a:r>
            <a:r>
              <a:rPr lang="en-US" dirty="0"/>
              <a:t>) </a:t>
            </a:r>
            <a:r>
              <a:rPr lang="en-US" dirty="0" err="1"/>
              <a:t>vahendamine</a:t>
            </a:r>
            <a:r>
              <a:rPr lang="en-US" dirty="0"/>
              <a:t> </a:t>
            </a:r>
            <a:r>
              <a:rPr lang="en-US" dirty="0" err="1"/>
              <a:t>riistvaraseadmete</a:t>
            </a:r>
            <a:r>
              <a:rPr lang="en-US" dirty="0"/>
              <a:t> (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kasutaja</a:t>
            </a:r>
            <a:r>
              <a:rPr lang="en-US" dirty="0"/>
              <a:t>) </a:t>
            </a:r>
            <a:r>
              <a:rPr lang="en-US" dirty="0" err="1"/>
              <a:t>vahel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9957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6A04B-E29B-8B43-9040-58B767DC2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Protsessihaldus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4E231-AD08-8C4B-A597-C1AD7CC8E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Protsessi</a:t>
            </a:r>
            <a:r>
              <a:rPr lang="en-US" dirty="0"/>
              <a:t> </a:t>
            </a:r>
            <a:r>
              <a:rPr lang="en-US" dirty="0" err="1"/>
              <a:t>loomine</a:t>
            </a:r>
            <a:r>
              <a:rPr lang="en-US" dirty="0"/>
              <a:t> – </a:t>
            </a:r>
            <a:r>
              <a:rPr lang="en-US" dirty="0" err="1"/>
              <a:t>mõne</a:t>
            </a:r>
            <a:r>
              <a:rPr lang="en-US" dirty="0"/>
              <a:t> </a:t>
            </a:r>
            <a:r>
              <a:rPr lang="en-US" dirty="0" err="1"/>
              <a:t>teise</a:t>
            </a:r>
            <a:r>
              <a:rPr lang="en-US" dirty="0"/>
              <a:t> </a:t>
            </a:r>
            <a:r>
              <a:rPr lang="en-US" dirty="0" err="1"/>
              <a:t>protsessi</a:t>
            </a:r>
            <a:r>
              <a:rPr lang="en-US" dirty="0"/>
              <a:t> </a:t>
            </a:r>
            <a:r>
              <a:rPr lang="en-US" dirty="0" err="1"/>
              <a:t>poolt</a:t>
            </a:r>
            <a:r>
              <a:rPr lang="en-US" dirty="0"/>
              <a:t>, </a:t>
            </a:r>
            <a:r>
              <a:rPr lang="en-US" dirty="0" err="1"/>
              <a:t>kasutaja</a:t>
            </a:r>
            <a:r>
              <a:rPr lang="en-US" dirty="0"/>
              <a:t> </a:t>
            </a:r>
            <a:r>
              <a:rPr lang="en-US" dirty="0" err="1"/>
              <a:t>algatusel</a:t>
            </a:r>
            <a:r>
              <a:rPr lang="en-US" dirty="0"/>
              <a:t>, </a:t>
            </a:r>
            <a:r>
              <a:rPr lang="en-US" dirty="0" err="1"/>
              <a:t>arvutisüsteemi</a:t>
            </a:r>
            <a:r>
              <a:rPr lang="en-US" dirty="0"/>
              <a:t> </a:t>
            </a:r>
            <a:r>
              <a:rPr lang="en-US" dirty="0" err="1"/>
              <a:t>käivitamisel</a:t>
            </a:r>
            <a:endParaRPr lang="en-US" dirty="0"/>
          </a:p>
          <a:p>
            <a:r>
              <a:rPr lang="en-US" dirty="0" err="1"/>
              <a:t>Protsessi</a:t>
            </a:r>
            <a:r>
              <a:rPr lang="en-US" dirty="0"/>
              <a:t> </a:t>
            </a:r>
            <a:r>
              <a:rPr lang="en-US" dirty="0" err="1"/>
              <a:t>lõpetamine</a:t>
            </a:r>
            <a:r>
              <a:rPr lang="en-US" dirty="0"/>
              <a:t> – </a:t>
            </a:r>
            <a:r>
              <a:rPr lang="en-US" dirty="0" err="1"/>
              <a:t>normaalne</a:t>
            </a:r>
            <a:r>
              <a:rPr lang="en-US" dirty="0"/>
              <a:t> </a:t>
            </a:r>
            <a:r>
              <a:rPr lang="en-US" dirty="0" err="1"/>
              <a:t>lõppemine</a:t>
            </a:r>
            <a:r>
              <a:rPr lang="en-US" dirty="0"/>
              <a:t>, </a:t>
            </a:r>
            <a:r>
              <a:rPr lang="en-US" dirty="0" err="1"/>
              <a:t>veasituatsioon</a:t>
            </a:r>
            <a:r>
              <a:rPr lang="en-US" dirty="0"/>
              <a:t>, </a:t>
            </a:r>
            <a:r>
              <a:rPr lang="en-US" dirty="0" err="1"/>
              <a:t>operatsioonisüsteemipoolne</a:t>
            </a:r>
            <a:r>
              <a:rPr lang="en-US" dirty="0"/>
              <a:t> </a:t>
            </a:r>
            <a:r>
              <a:rPr lang="en-US" dirty="0" err="1"/>
              <a:t>lõpetamine</a:t>
            </a:r>
            <a:r>
              <a:rPr lang="en-US" dirty="0"/>
              <a:t>, </a:t>
            </a:r>
            <a:r>
              <a:rPr lang="en-US" dirty="0" err="1"/>
              <a:t>kasutajapoolne</a:t>
            </a:r>
            <a:r>
              <a:rPr lang="en-US" dirty="0"/>
              <a:t> </a:t>
            </a:r>
            <a:r>
              <a:rPr lang="en-US" dirty="0" err="1"/>
              <a:t>lõpetamine</a:t>
            </a:r>
            <a:endParaRPr lang="en-US" dirty="0"/>
          </a:p>
          <a:p>
            <a:r>
              <a:rPr lang="en-US" dirty="0" err="1"/>
              <a:t>Kahe</a:t>
            </a:r>
            <a:r>
              <a:rPr lang="en-US" dirty="0"/>
              <a:t> </a:t>
            </a:r>
            <a:r>
              <a:rPr lang="en-US" dirty="0" err="1"/>
              <a:t>olekuga</a:t>
            </a:r>
            <a:r>
              <a:rPr lang="en-US" dirty="0"/>
              <a:t> </a:t>
            </a:r>
            <a:r>
              <a:rPr lang="en-US" dirty="0" err="1"/>
              <a:t>protsessihaldusmudel</a:t>
            </a:r>
            <a:endParaRPr lang="en-US" dirty="0"/>
          </a:p>
          <a:p>
            <a:pPr lvl="1"/>
            <a:r>
              <a:rPr lang="en-US" dirty="0"/>
              <a:t>Running ja Not Running</a:t>
            </a:r>
          </a:p>
          <a:p>
            <a:r>
              <a:rPr lang="en-US" dirty="0" err="1"/>
              <a:t>Kolme</a:t>
            </a:r>
            <a:r>
              <a:rPr lang="en-US" dirty="0"/>
              <a:t> </a:t>
            </a:r>
            <a:r>
              <a:rPr lang="en-US" dirty="0" err="1"/>
              <a:t>olekuga</a:t>
            </a:r>
            <a:r>
              <a:rPr lang="en-US" dirty="0"/>
              <a:t> </a:t>
            </a:r>
            <a:r>
              <a:rPr lang="en-US" dirty="0" err="1"/>
              <a:t>protsessihaldusmudel</a:t>
            </a:r>
            <a:endParaRPr lang="en-US" dirty="0"/>
          </a:p>
          <a:p>
            <a:pPr lvl="1"/>
            <a:r>
              <a:rPr lang="en-US" dirty="0"/>
              <a:t>Running, Ready, Blocked</a:t>
            </a:r>
          </a:p>
          <a:p>
            <a:r>
              <a:rPr lang="en-US" dirty="0" err="1"/>
              <a:t>Viie</a:t>
            </a:r>
            <a:r>
              <a:rPr lang="en-US" dirty="0"/>
              <a:t> </a:t>
            </a:r>
            <a:r>
              <a:rPr lang="en-US" dirty="0" err="1"/>
              <a:t>olekuga</a:t>
            </a:r>
            <a:r>
              <a:rPr lang="en-US" dirty="0"/>
              <a:t> </a:t>
            </a:r>
            <a:r>
              <a:rPr lang="en-US" dirty="0" err="1"/>
              <a:t>protsessihaldusmudel</a:t>
            </a:r>
            <a:endParaRPr lang="en-US" dirty="0"/>
          </a:p>
          <a:p>
            <a:pPr lvl="1"/>
            <a:r>
              <a:rPr lang="en-US" dirty="0"/>
              <a:t>Running, Ready, Blocked, Ready Suspended, Blocked, Suspended</a:t>
            </a:r>
          </a:p>
        </p:txBody>
      </p:sp>
    </p:spTree>
    <p:extLst>
      <p:ext uri="{BB962C8B-B14F-4D97-AF65-F5344CB8AC3E}">
        <p14:creationId xmlns:p14="http://schemas.microsoft.com/office/powerpoint/2010/main" val="3944497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32367</TotalTime>
  <Words>1179</Words>
  <Application>Microsoft Macintosh PowerPoint</Application>
  <PresentationFormat>Widescreen</PresentationFormat>
  <Paragraphs>162</Paragraphs>
  <Slides>28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Tw Cen MT</vt:lpstr>
      <vt:lpstr>Circuit</vt:lpstr>
      <vt:lpstr>Riistvara ja operatsioonisüsteemide alused  HKI5085.HK </vt:lpstr>
      <vt:lpstr>Tänane tund</vt:lpstr>
      <vt:lpstr>Operatsioonisüsteem</vt:lpstr>
      <vt:lpstr>Operatsioonisüsteem</vt:lpstr>
      <vt:lpstr>Operatsioonisüsteem</vt:lpstr>
      <vt:lpstr>Operatsioonisüsteemid</vt:lpstr>
      <vt:lpstr>Operatsioonisüsteemi ülesehitus</vt:lpstr>
      <vt:lpstr>Operatsioonisüsteemi Põhiülesanded</vt:lpstr>
      <vt:lpstr>Protsessihaldus</vt:lpstr>
      <vt:lpstr>protsessihaldus</vt:lpstr>
      <vt:lpstr>Mäluhaldus</vt:lpstr>
      <vt:lpstr>Virtuaalmälu</vt:lpstr>
      <vt:lpstr>Mälukaitse</vt:lpstr>
      <vt:lpstr>Failisüsteem</vt:lpstr>
      <vt:lpstr>Failisüsteemide võrdlus</vt:lpstr>
      <vt:lpstr>Protsesside ja seadmete vaheline kommunikatsioon ja i/o (input/output)</vt:lpstr>
      <vt:lpstr>Levinumad operatsioonisüsteemid</vt:lpstr>
      <vt:lpstr>Levinumad desktop operatsioonisüsteemid</vt:lpstr>
      <vt:lpstr>Levinumad desktop operatsioonisüsteemid</vt:lpstr>
      <vt:lpstr>64bit vs 32bit</vt:lpstr>
      <vt:lpstr>Milline operatsioonisüsteem on õige?</vt:lpstr>
      <vt:lpstr>Virtuaalmasin</vt:lpstr>
      <vt:lpstr>Virtuaalmasina plussid</vt:lpstr>
      <vt:lpstr>Hüperviisor</vt:lpstr>
      <vt:lpstr>Levinumad hüperviisorid</vt:lpstr>
      <vt:lpstr>Konteiner vs hüperviisor</vt:lpstr>
      <vt:lpstr>Kodune töö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Microsoft Office User</cp:lastModifiedBy>
  <cp:revision>271</cp:revision>
  <dcterms:created xsi:type="dcterms:W3CDTF">2019-08-18T10:01:28Z</dcterms:created>
  <dcterms:modified xsi:type="dcterms:W3CDTF">2020-12-04T07:45:50Z</dcterms:modified>
</cp:coreProperties>
</file>

<file path=docProps/thumbnail.jpeg>
</file>